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73" r:id="rId3"/>
    <p:sldId id="257" r:id="rId4"/>
    <p:sldId id="271" r:id="rId5"/>
    <p:sldId id="269" r:id="rId6"/>
    <p:sldId id="259" r:id="rId7"/>
    <p:sldId id="272" r:id="rId8"/>
    <p:sldId id="260" r:id="rId9"/>
    <p:sldId id="261" r:id="rId10"/>
    <p:sldId id="265" r:id="rId11"/>
    <p:sldId id="262" r:id="rId12"/>
    <p:sldId id="263" r:id="rId13"/>
    <p:sldId id="264" r:id="rId14"/>
    <p:sldId id="266" r:id="rId15"/>
    <p:sldId id="267" r:id="rId16"/>
    <p:sldId id="270" r:id="rId17"/>
    <p:sldId id="268" r:id="rId18"/>
    <p:sldId id="25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1" autoAdjust="0"/>
    <p:restoredTop sz="94713" autoAdjust="0"/>
  </p:normalViewPr>
  <p:slideViewPr>
    <p:cSldViewPr>
      <p:cViewPr varScale="1">
        <p:scale>
          <a:sx n="66" d="100"/>
          <a:sy n="66" d="100"/>
        </p:scale>
        <p:origin x="-128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114AC-427F-4E53-AF4D-4EC96D297459}" type="datetimeFigureOut">
              <a:rPr lang="en-US" smtClean="0"/>
              <a:pPr/>
              <a:t>23-Apr-20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7EE5A-97D0-497D-BBC9-C582EA6FE7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Chapter 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Corporate Citizenship: </a:t>
            </a:r>
            <a:br>
              <a:rPr lang="en-US"/>
            </a:br>
            <a:r>
              <a:rPr lang="en-US"/>
              <a:t>Social Responsibility, Responsiveness, and Performance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D7F8D6-5C52-48A0-B98D-F5EE430F2677}" type="slidenum">
              <a:rPr lang="en-US"/>
              <a:pPr/>
              <a:t>5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Chapter 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Corporate Citizenship: </a:t>
            </a:r>
            <a:br>
              <a:rPr lang="en-US"/>
            </a:br>
            <a:r>
              <a:rPr lang="en-US"/>
              <a:t>Social Responsibility, Responsiveness, and Performance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3FF71-5DF9-4FAC-9E6B-033B02E041FD}" type="slidenum">
              <a:rPr lang="en-US"/>
              <a:pPr/>
              <a:t>15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Chapter 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Corporate Citizenship: </a:t>
            </a:r>
            <a:br>
              <a:rPr lang="en-US"/>
            </a:br>
            <a:r>
              <a:rPr lang="en-US"/>
              <a:t>Social Responsibility, Responsiveness, and Performance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92653C-9966-43F7-B085-E40472B7527E}" type="slidenum">
              <a:rPr lang="en-US"/>
              <a:pPr/>
              <a:t>17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Chapter 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Corporate Citizenship: </a:t>
            </a:r>
            <a:br>
              <a:rPr lang="en-US"/>
            </a:br>
            <a:r>
              <a:rPr lang="en-US"/>
              <a:t>Social Responsibility, Responsiveness, and Performance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198B2-7131-4CB3-9EE9-181B95F4B917}" type="slidenum">
              <a:rPr lang="en-US"/>
              <a:pPr/>
              <a:t>6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Chapter 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Corporate Citizenship: </a:t>
            </a:r>
            <a:br>
              <a:rPr lang="en-US"/>
            </a:br>
            <a:r>
              <a:rPr lang="en-US"/>
              <a:t>Social Responsibility, Responsiveness, and Performance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52FD1A-6293-4A10-9FA0-18DF491C3B84}" type="slidenum">
              <a:rPr lang="en-US"/>
              <a:pPr/>
              <a:t>8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Chapter 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Corporate Citizenship: </a:t>
            </a:r>
            <a:br>
              <a:rPr lang="en-US"/>
            </a:br>
            <a:r>
              <a:rPr lang="en-US"/>
              <a:t>Social Responsibility, Responsiveness, and Performance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32F0D9-68AF-4325-8CB5-80B720139B48}" type="slidenum">
              <a:rPr lang="en-US"/>
              <a:pPr/>
              <a:t>9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Chapter 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Corporate Citizenship: </a:t>
            </a:r>
            <a:br>
              <a:rPr lang="en-US"/>
            </a:br>
            <a:r>
              <a:rPr lang="en-US"/>
              <a:t>Social Responsibility, Responsiveness, and Performance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DA2F67-CC34-4D09-93EE-9DEBA812F2FA}" type="slidenum">
              <a:rPr lang="en-US"/>
              <a:pPr/>
              <a:t>10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Chapter 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Corporate Citizenship: </a:t>
            </a:r>
            <a:br>
              <a:rPr lang="en-US"/>
            </a:br>
            <a:r>
              <a:rPr lang="en-US"/>
              <a:t>Social Responsibility, Responsiveness, and Performance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E041FE-3CF6-4A8B-862F-0146581F1393}" type="slidenum">
              <a:rPr lang="en-US"/>
              <a:pPr/>
              <a:t>11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Chapter 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Corporate Citizenship: </a:t>
            </a:r>
            <a:br>
              <a:rPr lang="en-US"/>
            </a:br>
            <a:r>
              <a:rPr lang="en-US"/>
              <a:t>Social Responsibility, Responsiveness, and Performance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17858C-74C5-4B36-8EB9-9CB742613462}" type="slidenum">
              <a:rPr lang="en-US"/>
              <a:pPr/>
              <a:t>12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Chapter 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Corporate Citizenship: </a:t>
            </a:r>
            <a:br>
              <a:rPr lang="en-US"/>
            </a:br>
            <a:r>
              <a:rPr lang="en-US"/>
              <a:t>Social Responsibility, Responsiveness, and Performance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18ECB4-1BBA-4808-9B82-A3A473537202}" type="slidenum">
              <a:rPr lang="en-US"/>
              <a:pPr/>
              <a:t>13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1000">
                <a:latin typeface="Times New Roman" pitchFamily="18" charset="0"/>
              </a:rPr>
              <a:t>Source: Archie B. Carroll, “The Pyramid of Corporate Social Responsibility: Toward the Moral Management of Organizational Stakeholders,” </a:t>
            </a:r>
            <a:r>
              <a:rPr lang="en-US" sz="1000" i="1">
                <a:latin typeface="Times New Roman" pitchFamily="18" charset="0"/>
              </a:rPr>
              <a:t>Business Horizons </a:t>
            </a:r>
            <a:r>
              <a:rPr lang="en-US" sz="1000">
                <a:latin typeface="Times New Roman" pitchFamily="18" charset="0"/>
              </a:rPr>
              <a:t>(July-August 1981). © 1991 by the Foundation for the School of Business at Indiana University. Used with permission.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Chapter 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Corporate Citizenship: </a:t>
            </a:r>
            <a:br>
              <a:rPr lang="en-US"/>
            </a:br>
            <a:r>
              <a:rPr lang="en-US"/>
              <a:t>Social Responsibility, Responsiveness, and Performance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29BA88-C0C7-48A9-9F92-04C97908F1A5}" type="slidenum">
              <a:rPr lang="en-US"/>
              <a:pPr/>
              <a:t>14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CE0-05AE-46E7-90A3-480E7D33FD61}" type="datetime1">
              <a:rPr lang="en-US" smtClean="0"/>
              <a:t>23-Apr-20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C1E5E-2ACC-489A-9491-4204F0F23D82}" type="datetime1">
              <a:rPr lang="en-US" smtClean="0"/>
              <a:t>23-Apr-20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39FB-4F91-4F13-BCF7-A7DB86C7E937}" type="datetime1">
              <a:rPr lang="en-US" smtClean="0"/>
              <a:t>23-Apr-20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6957-6877-49F3-9514-D05A62DF3847}" type="datetime1">
              <a:rPr lang="en-US" smtClean="0"/>
              <a:t>23-Apr-20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F8BC-C80E-482F-AA2D-0120ED1A1B11}" type="datetime1">
              <a:rPr lang="en-US" smtClean="0"/>
              <a:t>23-Apr-20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FB915-AE1D-49EA-8B90-69DA634B796A}" type="datetime1">
              <a:rPr lang="en-US" smtClean="0"/>
              <a:t>23-Apr-20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8FFE-6EE7-4D99-A4A6-ED4D80344E84}" type="datetime1">
              <a:rPr lang="en-US" smtClean="0"/>
              <a:t>23-Apr-20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5291-FCD0-4D86-AE88-F9558B7CF40C}" type="datetime1">
              <a:rPr lang="en-US" smtClean="0"/>
              <a:t>23-Apr-20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2F87-8B52-4D80-8B87-1182C7AE0D68}" type="datetime1">
              <a:rPr lang="en-US" smtClean="0"/>
              <a:t>23-Apr-20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44B3-1953-4029-80DD-EB5259DB6258}" type="datetime1">
              <a:rPr lang="en-US" smtClean="0"/>
              <a:t>23-Apr-20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1B63-C561-41FA-8959-314F64542382}" type="datetime1">
              <a:rPr lang="en-US" smtClean="0"/>
              <a:t>23-Apr-20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BC8074-69CE-4E42-944D-3FD0F7B52E35}" type="datetime1">
              <a:rPr lang="en-US" smtClean="0"/>
              <a:t>23-Apr-20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ANNAMALAI </a:t>
            </a:r>
            <a:r>
              <a:rPr lang="en-US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UNIVERSITY</a:t>
            </a:r>
            <a:br>
              <a:rPr lang="en-US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DEPT </a:t>
            </a:r>
            <a:r>
              <a:rPr lang="en-US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OF COMMERCE</a:t>
            </a:r>
            <a:endParaRPr lang="en-US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0"/>
            <a:ext cx="8305800" cy="1981200"/>
          </a:xfrm>
        </p:spPr>
        <p:txBody>
          <a:bodyPr>
            <a:normAutofit fontScale="92500"/>
          </a:bodyPr>
          <a:lstStyle/>
          <a:p>
            <a:r>
              <a:rPr lang="en-US" sz="9600" dirty="0" smtClean="0"/>
              <a:t>WELCOME ALL</a:t>
            </a:r>
            <a:endParaRPr lang="en-US" sz="9600" dirty="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B440-5F19-4DE8-BDE5-E2E0DCF67E4C}" type="slidenum">
              <a:rPr lang="en-US"/>
              <a:pPr/>
              <a:t>10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CSR Equation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153400" cy="4114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400" b="1" dirty="0"/>
              <a:t>Economic Responsibilities </a:t>
            </a:r>
          </a:p>
          <a:p>
            <a:pPr algn="ctr">
              <a:buFont typeface="Wingdings" pitchFamily="2" charset="2"/>
              <a:buNone/>
            </a:pPr>
            <a:endParaRPr lang="en-US" sz="2400" b="1" dirty="0"/>
          </a:p>
          <a:p>
            <a:pPr>
              <a:buFont typeface="Wingdings" pitchFamily="2" charset="2"/>
              <a:buNone/>
            </a:pPr>
            <a:r>
              <a:rPr lang="en-US" sz="2400" b="1" dirty="0"/>
              <a:t>Legal Responsibilities</a:t>
            </a:r>
          </a:p>
          <a:p>
            <a:pPr>
              <a:buFont typeface="Wingdings" pitchFamily="2" charset="2"/>
              <a:buNone/>
            </a:pPr>
            <a:endParaRPr lang="en-US" sz="2400" b="1" dirty="0"/>
          </a:p>
          <a:p>
            <a:pPr>
              <a:buFont typeface="Wingdings" pitchFamily="2" charset="2"/>
              <a:buNone/>
            </a:pPr>
            <a:r>
              <a:rPr lang="en-US" sz="2400" b="1" dirty="0"/>
              <a:t>Ethical Responsibilities </a:t>
            </a:r>
          </a:p>
          <a:p>
            <a:pPr>
              <a:buFont typeface="Wingdings" pitchFamily="2" charset="2"/>
              <a:buNone/>
            </a:pPr>
            <a:endParaRPr lang="en-US" sz="2400" b="1" dirty="0"/>
          </a:p>
          <a:p>
            <a:pPr>
              <a:buFont typeface="Wingdings" pitchFamily="2" charset="2"/>
              <a:buNone/>
            </a:pPr>
            <a:r>
              <a:rPr lang="en-US" sz="2400" b="1" dirty="0"/>
              <a:t>Philanthropic Responsibilities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600200" y="2444750"/>
            <a:ext cx="7086600" cy="2311400"/>
            <a:chOff x="1008" y="1540"/>
            <a:chExt cx="4464" cy="1456"/>
          </a:xfrm>
        </p:grpSpPr>
        <p:sp>
          <p:nvSpPr>
            <p:cNvPr id="64516" name="Text Box 4"/>
            <p:cNvSpPr txBox="1">
              <a:spLocks noChangeArrowheads="1"/>
            </p:cNvSpPr>
            <p:nvPr/>
          </p:nvSpPr>
          <p:spPr bwMode="auto">
            <a:xfrm>
              <a:off x="1008" y="1540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3600" b="1"/>
                <a:t>+</a:t>
              </a:r>
            </a:p>
          </p:txBody>
        </p:sp>
        <p:sp>
          <p:nvSpPr>
            <p:cNvPr id="64517" name="Text Box 5"/>
            <p:cNvSpPr txBox="1">
              <a:spLocks noChangeArrowheads="1"/>
            </p:cNvSpPr>
            <p:nvPr/>
          </p:nvSpPr>
          <p:spPr bwMode="auto">
            <a:xfrm>
              <a:off x="1008" y="2096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3600" b="1"/>
                <a:t>+</a:t>
              </a:r>
            </a:p>
          </p:txBody>
        </p:sp>
        <p:sp>
          <p:nvSpPr>
            <p:cNvPr id="64518" name="Text Box 6"/>
            <p:cNvSpPr txBox="1">
              <a:spLocks noChangeArrowheads="1"/>
            </p:cNvSpPr>
            <p:nvPr/>
          </p:nvSpPr>
          <p:spPr bwMode="auto">
            <a:xfrm>
              <a:off x="1008" y="2592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3600" b="1"/>
                <a:t>+</a:t>
              </a:r>
            </a:p>
          </p:txBody>
        </p:sp>
        <p:sp>
          <p:nvSpPr>
            <p:cNvPr id="64519" name="Text Box 7"/>
            <p:cNvSpPr txBox="1">
              <a:spLocks noChangeArrowheads="1"/>
            </p:cNvSpPr>
            <p:nvPr/>
          </p:nvSpPr>
          <p:spPr bwMode="auto">
            <a:xfrm>
              <a:off x="2928" y="2016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3600" b="1"/>
                <a:t>=</a:t>
              </a:r>
            </a:p>
          </p:txBody>
        </p:sp>
        <p:sp>
          <p:nvSpPr>
            <p:cNvPr id="64520" name="Text Box 8"/>
            <p:cNvSpPr txBox="1">
              <a:spLocks noChangeArrowheads="1"/>
            </p:cNvSpPr>
            <p:nvPr/>
          </p:nvSpPr>
          <p:spPr bwMode="auto">
            <a:xfrm>
              <a:off x="3840" y="1632"/>
              <a:ext cx="1632" cy="1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3600" b="1"/>
                <a:t>Total</a:t>
              </a:r>
              <a:br>
                <a:rPr lang="en-US" sz="3600" b="1"/>
              </a:br>
              <a:r>
                <a:rPr lang="en-US" sz="3600" b="1"/>
                <a:t>Corporate CSR</a:t>
              </a:r>
            </a:p>
          </p:txBody>
        </p:sp>
      </p:grpSp>
      <p:sp>
        <p:nvSpPr>
          <p:cNvPr id="6452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</a:rPr>
              <a:t>0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431-91FB-4BB3-80D7-EAFF42E142CC}" type="slidenum">
              <a:rPr lang="en-US"/>
              <a:pPr/>
              <a:t>11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Modification of the Economic Model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762000" y="1752600"/>
            <a:ext cx="7731125" cy="4648200"/>
            <a:chOff x="480" y="1104"/>
            <a:chExt cx="4870" cy="1824"/>
          </a:xfrm>
        </p:grpSpPr>
        <p:sp>
          <p:nvSpPr>
            <p:cNvPr id="55300" name="Rectangle 4"/>
            <p:cNvSpPr>
              <a:spLocks noChangeArrowheads="1"/>
            </p:cNvSpPr>
            <p:nvPr/>
          </p:nvSpPr>
          <p:spPr bwMode="auto">
            <a:xfrm>
              <a:off x="1765" y="1104"/>
              <a:ext cx="2267" cy="410"/>
            </a:xfrm>
            <a:prstGeom prst="rect">
              <a:avLst/>
            </a:prstGeom>
            <a:solidFill>
              <a:srgbClr val="FDD183"/>
            </a:solidFill>
            <a:ln w="9525">
              <a:noFill/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hangingPunct="1"/>
              <a:r>
                <a:rPr lang="en-US" sz="2400" b="1"/>
                <a:t>Philanthropy</a:t>
              </a: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1656"/>
              <a:ext cx="4870" cy="410"/>
              <a:chOff x="325" y="1798"/>
              <a:chExt cx="4870" cy="410"/>
            </a:xfrm>
          </p:grpSpPr>
          <p:sp>
            <p:nvSpPr>
              <p:cNvPr id="55302" name="Rectangle 6"/>
              <p:cNvSpPr>
                <a:spLocks noChangeArrowheads="1"/>
              </p:cNvSpPr>
              <p:nvPr/>
            </p:nvSpPr>
            <p:spPr bwMode="auto">
              <a:xfrm>
                <a:off x="325" y="1798"/>
                <a:ext cx="2267" cy="410"/>
              </a:xfrm>
              <a:prstGeom prst="rect">
                <a:avLst/>
              </a:prstGeom>
              <a:solidFill>
                <a:srgbClr val="FDD183"/>
              </a:solidFill>
              <a:ln w="9525">
                <a:noFill/>
                <a:miter lim="800000"/>
                <a:headEnd/>
                <a:tailEnd/>
              </a:ln>
              <a:effectLst>
                <a:outerShdw dist="8980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/>
                  <a:t>Community obligations </a:t>
                </a:r>
              </a:p>
            </p:txBody>
          </p:sp>
          <p:sp>
            <p:nvSpPr>
              <p:cNvPr id="55303" name="Rectangle 7"/>
              <p:cNvSpPr>
                <a:spLocks noChangeArrowheads="1"/>
              </p:cNvSpPr>
              <p:nvPr/>
            </p:nvSpPr>
            <p:spPr bwMode="auto">
              <a:xfrm>
                <a:off x="2928" y="1798"/>
                <a:ext cx="2267" cy="410"/>
              </a:xfrm>
              <a:prstGeom prst="rect">
                <a:avLst/>
              </a:prstGeom>
              <a:solidFill>
                <a:srgbClr val="FDD183"/>
              </a:solidFill>
              <a:ln w="9525">
                <a:noFill/>
                <a:miter lim="800000"/>
                <a:headEnd/>
                <a:tailEnd/>
              </a:ln>
              <a:effectLst>
                <a:outerShdw dist="8980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/>
                  <a:t>Paternalism </a:t>
                </a:r>
              </a:p>
            </p:txBody>
          </p:sp>
        </p:grpSp>
        <p:sp>
          <p:nvSpPr>
            <p:cNvPr id="55304" name="Rectangle 8"/>
            <p:cNvSpPr>
              <a:spLocks noChangeArrowheads="1"/>
            </p:cNvSpPr>
            <p:nvPr/>
          </p:nvSpPr>
          <p:spPr bwMode="auto">
            <a:xfrm>
              <a:off x="1272" y="2422"/>
              <a:ext cx="3312" cy="506"/>
            </a:xfrm>
            <a:prstGeom prst="rect">
              <a:avLst/>
            </a:prstGeom>
            <a:solidFill>
              <a:srgbClr val="C5AE75"/>
            </a:solidFill>
            <a:ln w="9525">
              <a:noFill/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hangingPunct="1"/>
              <a:r>
                <a:rPr lang="en-US" sz="2200" b="1" i="1"/>
                <a:t>Motivation:  </a:t>
              </a:r>
              <a:br>
                <a:rPr lang="en-US" sz="2200" b="1" i="1"/>
              </a:br>
              <a:r>
                <a:rPr lang="en-US" sz="2200" b="1" i="1"/>
                <a:t>Keep government at arm’s length </a:t>
              </a:r>
            </a:p>
          </p:txBody>
        </p:sp>
      </p:grpSp>
      <p:sp>
        <p:nvSpPr>
          <p:cNvPr id="55309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</a:rPr>
              <a:t>0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470D-84C9-423A-8F87-E0B38B0E8D6F}" type="slidenum">
              <a:rPr lang="en-US"/>
              <a:pPr/>
              <a:t>12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Legal Responsibilities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51038"/>
            <a:ext cx="8229600" cy="4525962"/>
          </a:xfrm>
        </p:spPr>
        <p:txBody>
          <a:bodyPr/>
          <a:lstStyle/>
          <a:p>
            <a:r>
              <a:rPr lang="en-US" sz="2400"/>
              <a:t>Law cannot address all the topics or issues that business may face</a:t>
            </a:r>
            <a:br>
              <a:rPr lang="en-US" sz="2400"/>
            </a:br>
            <a:endParaRPr lang="en-US" sz="2400"/>
          </a:p>
          <a:p>
            <a:r>
              <a:rPr lang="en-US" sz="2400"/>
              <a:t>Law often lags behind more recent concepts of what is considered appropriate behavior</a:t>
            </a:r>
            <a:br>
              <a:rPr lang="en-US" sz="2400"/>
            </a:br>
            <a:endParaRPr lang="en-US" sz="2400"/>
          </a:p>
          <a:p>
            <a:r>
              <a:rPr lang="en-US" sz="2400"/>
              <a:t>Laws are made by lawmakers and may reflect the personal interests/motivation of legislators rather than appropriate ethical justifications</a:t>
            </a:r>
          </a:p>
        </p:txBody>
      </p:sp>
      <p:sp>
        <p:nvSpPr>
          <p:cNvPr id="8294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</a:rPr>
              <a:t>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8105B-3D25-4CD1-B2C2-5B4ED04AD82D}" type="slidenum">
              <a:rPr lang="en-US"/>
              <a:pPr/>
              <a:t>13</a:t>
            </a:fld>
            <a:endParaRPr lang="en-US"/>
          </a:p>
        </p:txBody>
      </p:sp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609600" y="228600"/>
            <a:ext cx="731520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/>
            </a:r>
            <a:br>
              <a:rPr lang="en-US" sz="1400" b="1"/>
            </a:br>
            <a:endParaRPr lang="en-US" sz="1400" b="1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Pyramid of CSR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62000" y="2209800"/>
            <a:ext cx="7894638" cy="4495800"/>
            <a:chOff x="480" y="958"/>
            <a:chExt cx="4973" cy="3266"/>
          </a:xfrm>
        </p:grpSpPr>
        <p:sp>
          <p:nvSpPr>
            <p:cNvPr id="62469" name="AutoShape 5"/>
            <p:cNvSpPr>
              <a:spLocks noChangeArrowheads="1"/>
            </p:cNvSpPr>
            <p:nvPr/>
          </p:nvSpPr>
          <p:spPr bwMode="auto">
            <a:xfrm rot="10800834">
              <a:off x="480" y="958"/>
              <a:ext cx="4973" cy="3266"/>
            </a:xfrm>
            <a:custGeom>
              <a:avLst/>
              <a:gdLst>
                <a:gd name="G0" fmla="+- 6185 0 0"/>
                <a:gd name="G1" fmla="+- 21600 0 6185"/>
                <a:gd name="G2" fmla="*/ 6185 1 2"/>
                <a:gd name="G3" fmla="+- 21600 0 G2"/>
                <a:gd name="G4" fmla="+/ 6185 21600 2"/>
                <a:gd name="G5" fmla="+/ G1 0 2"/>
                <a:gd name="G6" fmla="*/ 21600 21600 6185"/>
                <a:gd name="G7" fmla="*/ G6 1 2"/>
                <a:gd name="G8" fmla="+- 21600 0 G7"/>
                <a:gd name="G9" fmla="*/ 21600 1 2"/>
                <a:gd name="G10" fmla="+- 6185 0 G9"/>
                <a:gd name="G11" fmla="?: G10 G8 0"/>
                <a:gd name="G12" fmla="?: G10 G7 21600"/>
                <a:gd name="T0" fmla="*/ 18507 w 21600"/>
                <a:gd name="T1" fmla="*/ 10800 h 21600"/>
                <a:gd name="T2" fmla="*/ 10800 w 21600"/>
                <a:gd name="T3" fmla="*/ 21600 h 21600"/>
                <a:gd name="T4" fmla="*/ 3093 w 21600"/>
                <a:gd name="T5" fmla="*/ 10800 h 21600"/>
                <a:gd name="T6" fmla="*/ 10800 w 21600"/>
                <a:gd name="T7" fmla="*/ 0 h 21600"/>
                <a:gd name="T8" fmla="*/ 4893 w 21600"/>
                <a:gd name="T9" fmla="*/ 4893 h 21600"/>
                <a:gd name="T10" fmla="*/ 16707 w 21600"/>
                <a:gd name="T11" fmla="*/ 1670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185" y="21600"/>
                  </a:lnTo>
                  <a:lnTo>
                    <a:pt x="15415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DBA8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233F5B">
                  <a:alpha val="50000"/>
                </a:srgbClr>
              </a:outerShdw>
            </a:effectLst>
          </p:spPr>
          <p:txBody>
            <a:bodyPr rot="10800000" lIns="0" tIns="0" rIns="0" bIns="0" anchor="ctr"/>
            <a:lstStyle/>
            <a:p>
              <a:pPr algn="ctr"/>
              <a:r>
                <a:rPr lang="en-US" sz="2100" b="1" dirty="0"/>
                <a:t>Philanthropic Responsibilities</a:t>
              </a:r>
              <a:br>
                <a:rPr lang="en-US" sz="2100" b="1" dirty="0"/>
              </a:br>
              <a:r>
                <a:rPr lang="en-US" sz="2100" b="1" i="1" dirty="0"/>
                <a:t>Be a good corporate citizen.</a:t>
              </a:r>
            </a:p>
            <a:p>
              <a:pPr algn="ctr"/>
              <a:endParaRPr lang="en-US" sz="2100" b="1" i="1" dirty="0"/>
            </a:p>
            <a:p>
              <a:pPr algn="ctr"/>
              <a:r>
                <a:rPr lang="en-US" sz="2100" b="1" dirty="0"/>
                <a:t>Ethical Responsibilities</a:t>
              </a:r>
              <a:br>
                <a:rPr lang="en-US" sz="2100" b="1" dirty="0"/>
              </a:br>
              <a:r>
                <a:rPr lang="en-US" sz="2100" b="1" i="1" dirty="0"/>
                <a:t>Be ethical.</a:t>
              </a:r>
            </a:p>
            <a:p>
              <a:pPr algn="ctr"/>
              <a:endParaRPr lang="en-US" sz="2100" b="1" i="1" dirty="0"/>
            </a:p>
            <a:p>
              <a:pPr algn="ctr"/>
              <a:r>
                <a:rPr lang="en-US" sz="2100" b="1" dirty="0"/>
                <a:t>Legal Responsibilities</a:t>
              </a:r>
              <a:br>
                <a:rPr lang="en-US" sz="2100" b="1" dirty="0"/>
              </a:br>
              <a:r>
                <a:rPr lang="en-US" sz="2100" b="1" i="1" dirty="0"/>
                <a:t>Obey the law.</a:t>
              </a:r>
            </a:p>
            <a:p>
              <a:pPr algn="ctr"/>
              <a:endParaRPr lang="en-US" sz="2100" b="1" i="1" dirty="0"/>
            </a:p>
            <a:p>
              <a:pPr algn="ctr"/>
              <a:r>
                <a:rPr lang="en-US" sz="2100" b="1" dirty="0"/>
                <a:t>Economic Responsibilities</a:t>
              </a:r>
              <a:br>
                <a:rPr lang="en-US" sz="2100" b="1" dirty="0"/>
              </a:br>
              <a:r>
                <a:rPr lang="en-US" sz="2100" b="1" i="1" dirty="0"/>
                <a:t>Be profitable.</a:t>
              </a:r>
            </a:p>
          </p:txBody>
        </p:sp>
        <p:sp>
          <p:nvSpPr>
            <p:cNvPr id="62470" name="Line 6"/>
            <p:cNvSpPr>
              <a:spLocks noChangeShapeType="1"/>
            </p:cNvSpPr>
            <p:nvPr/>
          </p:nvSpPr>
          <p:spPr bwMode="auto">
            <a:xfrm>
              <a:off x="1536" y="1899"/>
              <a:ext cx="2925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472" name="Line 8"/>
            <p:cNvSpPr>
              <a:spLocks noChangeShapeType="1"/>
            </p:cNvSpPr>
            <p:nvPr/>
          </p:nvSpPr>
          <p:spPr bwMode="auto">
            <a:xfrm flipV="1">
              <a:off x="1200" y="2563"/>
              <a:ext cx="354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 smtClean="0"/>
            </a:p>
            <a:p>
              <a:endParaRPr lang="en-US" dirty="0"/>
            </a:p>
          </p:txBody>
        </p:sp>
      </p:grpSp>
      <p:sp>
        <p:nvSpPr>
          <p:cNvPr id="62474" name="Line 10"/>
          <p:cNvSpPr>
            <a:spLocks noChangeShapeType="1"/>
          </p:cNvSpPr>
          <p:nvPr/>
        </p:nvSpPr>
        <p:spPr bwMode="auto">
          <a:xfrm>
            <a:off x="1524000" y="5410200"/>
            <a:ext cx="6511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7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</a:rPr>
              <a:t>0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F9FE-34BC-4F76-AC4F-57630D9DFDA8}" type="slidenum">
              <a:rPr lang="en-US"/>
              <a:pPr/>
              <a:t>14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305800" cy="1219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Development Challenges </a:t>
            </a:r>
            <a:r>
              <a:rPr lang="en-US" sz="3600" b="1" dirty="0" smtClean="0"/>
              <a:t>of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> </a:t>
            </a:r>
            <a:r>
              <a:rPr lang="en-US" sz="3600" b="1" dirty="0"/>
              <a:t>Corporate </a:t>
            </a:r>
            <a:r>
              <a:rPr lang="en-US" sz="3600" b="1" dirty="0" smtClean="0"/>
              <a:t>Social Responsibility</a:t>
            </a:r>
            <a:endParaRPr lang="en-US" sz="3600" b="1" dirty="0"/>
          </a:p>
        </p:txBody>
      </p:sp>
      <p:sp>
        <p:nvSpPr>
          <p:cNvPr id="140291" name="Text Box 3"/>
          <p:cNvSpPr txBox="1">
            <a:spLocks noChangeArrowheads="1"/>
          </p:cNvSpPr>
          <p:nvPr/>
        </p:nvSpPr>
        <p:spPr bwMode="auto">
          <a:xfrm>
            <a:off x="914400" y="6237288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400" dirty="0"/>
          </a:p>
        </p:txBody>
      </p:sp>
      <p:sp>
        <p:nvSpPr>
          <p:cNvPr id="140293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</a:rPr>
              <a:t>0</a:t>
            </a:r>
          </a:p>
        </p:txBody>
      </p:sp>
      <p:pic>
        <p:nvPicPr>
          <p:cNvPr id="140294" name="Picture 6" descr="B4408-f02-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1690688"/>
            <a:ext cx="8305800" cy="4481512"/>
          </a:xfrm>
          <a:prstGeom prst="rect">
            <a:avLst/>
          </a:prstGeom>
          <a:noFill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DE41-9ADA-46AF-ABB9-108248B0F362}" type="slidenum">
              <a:rPr lang="en-US"/>
              <a:pPr/>
              <a:t>15</a:t>
            </a:fld>
            <a:endParaRPr lang="en-US"/>
          </a:p>
        </p:txBody>
      </p:sp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609600" y="228600"/>
            <a:ext cx="73152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endParaRPr lang="en-US" sz="1400" b="1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05800" cy="990600"/>
          </a:xfrm>
          <a:noFill/>
          <a:ln/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Social and Financial </a:t>
            </a:r>
            <a:br>
              <a:rPr lang="en-US" sz="3600" b="1" dirty="0"/>
            </a:br>
            <a:r>
              <a:rPr lang="en-US" sz="3600" b="1" dirty="0"/>
              <a:t>Performance Relationship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371475" y="1447800"/>
            <a:ext cx="8467725" cy="4800600"/>
            <a:chOff x="234" y="912"/>
            <a:chExt cx="5334" cy="3024"/>
          </a:xfrm>
        </p:grpSpPr>
        <p:sp>
          <p:nvSpPr>
            <p:cNvPr id="77829" name="Text Box 5"/>
            <p:cNvSpPr txBox="1">
              <a:spLocks noChangeArrowheads="1"/>
            </p:cNvSpPr>
            <p:nvPr/>
          </p:nvSpPr>
          <p:spPr bwMode="auto">
            <a:xfrm>
              <a:off x="234" y="912"/>
              <a:ext cx="376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Perspective 1: CSP Drives the Relationship</a:t>
              </a:r>
            </a:p>
          </p:txBody>
        </p:sp>
        <p:sp>
          <p:nvSpPr>
            <p:cNvPr id="77830" name="Text Box 6"/>
            <p:cNvSpPr txBox="1">
              <a:spLocks noChangeArrowheads="1"/>
            </p:cNvSpPr>
            <p:nvPr/>
          </p:nvSpPr>
          <p:spPr bwMode="auto">
            <a:xfrm>
              <a:off x="234" y="1945"/>
              <a:ext cx="376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Perspective 2: CFP Drives the Relationship</a:t>
              </a:r>
            </a:p>
          </p:txBody>
        </p:sp>
        <p:sp>
          <p:nvSpPr>
            <p:cNvPr id="77831" name="Text Box 7"/>
            <p:cNvSpPr txBox="1">
              <a:spLocks noChangeArrowheads="1"/>
            </p:cNvSpPr>
            <p:nvPr/>
          </p:nvSpPr>
          <p:spPr bwMode="auto">
            <a:xfrm>
              <a:off x="234" y="2962"/>
              <a:ext cx="533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Perspective 3: Interactive Relationship Among CSP, CFP, and CR</a:t>
              </a: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28" y="1163"/>
              <a:ext cx="5190" cy="626"/>
              <a:chOff x="432" y="1296"/>
              <a:chExt cx="4992" cy="576"/>
            </a:xfrm>
          </p:grpSpPr>
          <p:sp>
            <p:nvSpPr>
              <p:cNvPr id="77833" name="Rectangle 9"/>
              <p:cNvSpPr>
                <a:spLocks noChangeArrowheads="1"/>
              </p:cNvSpPr>
              <p:nvPr/>
            </p:nvSpPr>
            <p:spPr bwMode="auto">
              <a:xfrm>
                <a:off x="4236" y="1296"/>
                <a:ext cx="1188" cy="576"/>
              </a:xfrm>
              <a:prstGeom prst="rect">
                <a:avLst/>
              </a:prstGeom>
              <a:gradFill rotWithShape="0">
                <a:gsLst>
                  <a:gs pos="0">
                    <a:srgbClr val="233F5B"/>
                  </a:gs>
                  <a:gs pos="50000">
                    <a:srgbClr val="233F5B">
                      <a:gamma/>
                      <a:tint val="81176"/>
                      <a:invGamma/>
                    </a:srgbClr>
                  </a:gs>
                  <a:gs pos="100000">
                    <a:srgbClr val="233F5B"/>
                  </a:gs>
                </a:gsLst>
                <a:lin ang="5400000" scaled="1"/>
              </a:gra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rgbClr val="FFFFCC"/>
                    </a:solidFill>
                  </a:rPr>
                  <a:t>Good Corporate</a:t>
                </a:r>
                <a:br>
                  <a:rPr lang="en-US" sz="1400" b="1">
                    <a:solidFill>
                      <a:srgbClr val="FFFFCC"/>
                    </a:solidFill>
                  </a:rPr>
                </a:br>
                <a:r>
                  <a:rPr lang="en-US" sz="1400" b="1">
                    <a:solidFill>
                      <a:srgbClr val="FFFFCC"/>
                    </a:solidFill>
                  </a:rPr>
                  <a:t>Reputation</a:t>
                </a:r>
              </a:p>
            </p:txBody>
          </p:sp>
          <p:sp>
            <p:nvSpPr>
              <p:cNvPr id="77834" name="Rectangle 10"/>
              <p:cNvSpPr>
                <a:spLocks noChangeArrowheads="1"/>
              </p:cNvSpPr>
              <p:nvPr/>
            </p:nvSpPr>
            <p:spPr bwMode="auto">
              <a:xfrm>
                <a:off x="432" y="1296"/>
                <a:ext cx="1188" cy="576"/>
              </a:xfrm>
              <a:prstGeom prst="rect">
                <a:avLst/>
              </a:prstGeom>
              <a:gradFill rotWithShape="0">
                <a:gsLst>
                  <a:gs pos="0">
                    <a:srgbClr val="233F5B"/>
                  </a:gs>
                  <a:gs pos="50000">
                    <a:srgbClr val="233F5B">
                      <a:gamma/>
                      <a:tint val="81176"/>
                      <a:invGamma/>
                    </a:srgbClr>
                  </a:gs>
                  <a:gs pos="100000">
                    <a:srgbClr val="233F5B"/>
                  </a:gs>
                </a:gsLst>
                <a:lin ang="5400000" scaled="1"/>
              </a:gra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rgbClr val="FFFFCC"/>
                    </a:solidFill>
                  </a:rPr>
                  <a:t>Good Corporate</a:t>
                </a:r>
                <a:br>
                  <a:rPr lang="en-US" sz="1400" b="1">
                    <a:solidFill>
                      <a:srgbClr val="FFFFCC"/>
                    </a:solidFill>
                  </a:rPr>
                </a:br>
                <a:r>
                  <a:rPr lang="en-US" sz="1400" b="1">
                    <a:solidFill>
                      <a:srgbClr val="FFFFCC"/>
                    </a:solidFill>
                  </a:rPr>
                  <a:t>Social Performance</a:t>
                </a:r>
              </a:p>
            </p:txBody>
          </p:sp>
          <p:sp>
            <p:nvSpPr>
              <p:cNvPr id="77835" name="Rectangle 11"/>
              <p:cNvSpPr>
                <a:spLocks noChangeArrowheads="1"/>
              </p:cNvSpPr>
              <p:nvPr/>
            </p:nvSpPr>
            <p:spPr bwMode="auto">
              <a:xfrm>
                <a:off x="2334" y="1296"/>
                <a:ext cx="1188" cy="576"/>
              </a:xfrm>
              <a:prstGeom prst="rect">
                <a:avLst/>
              </a:prstGeom>
              <a:gradFill rotWithShape="0">
                <a:gsLst>
                  <a:gs pos="0">
                    <a:srgbClr val="233F5B"/>
                  </a:gs>
                  <a:gs pos="50000">
                    <a:srgbClr val="233F5B">
                      <a:gamma/>
                      <a:tint val="81176"/>
                      <a:invGamma/>
                    </a:srgbClr>
                  </a:gs>
                  <a:gs pos="100000">
                    <a:srgbClr val="233F5B"/>
                  </a:gs>
                </a:gsLst>
                <a:lin ang="5400000" scaled="1"/>
              </a:gra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rgbClr val="FFFFCC"/>
                    </a:solidFill>
                  </a:rPr>
                  <a:t>Good Corporate</a:t>
                </a:r>
                <a:br>
                  <a:rPr lang="en-US" sz="1400" b="1">
                    <a:solidFill>
                      <a:srgbClr val="FFFFCC"/>
                    </a:solidFill>
                  </a:rPr>
                </a:br>
                <a:r>
                  <a:rPr lang="en-US" sz="1400" b="1">
                    <a:solidFill>
                      <a:srgbClr val="FFFFCC"/>
                    </a:solidFill>
                  </a:rPr>
                  <a:t>Financial</a:t>
                </a:r>
                <a:br>
                  <a:rPr lang="en-US" sz="1400" b="1">
                    <a:solidFill>
                      <a:srgbClr val="FFFFCC"/>
                    </a:solidFill>
                  </a:rPr>
                </a:br>
                <a:r>
                  <a:rPr lang="en-US" sz="1400" b="1">
                    <a:solidFill>
                      <a:srgbClr val="FFFFCC"/>
                    </a:solidFill>
                  </a:rPr>
                  <a:t>Performance</a:t>
                </a:r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328" y="2180"/>
              <a:ext cx="5190" cy="625"/>
              <a:chOff x="432" y="2208"/>
              <a:chExt cx="4992" cy="576"/>
            </a:xfrm>
          </p:grpSpPr>
          <p:sp>
            <p:nvSpPr>
              <p:cNvPr id="77837" name="Rectangle 13"/>
              <p:cNvSpPr>
                <a:spLocks noChangeArrowheads="1"/>
              </p:cNvSpPr>
              <p:nvPr/>
            </p:nvSpPr>
            <p:spPr bwMode="auto">
              <a:xfrm>
                <a:off x="4236" y="2208"/>
                <a:ext cx="1188" cy="576"/>
              </a:xfrm>
              <a:prstGeom prst="rect">
                <a:avLst/>
              </a:prstGeom>
              <a:gradFill rotWithShape="0">
                <a:gsLst>
                  <a:gs pos="0">
                    <a:srgbClr val="233F5B"/>
                  </a:gs>
                  <a:gs pos="50000">
                    <a:srgbClr val="233F5B">
                      <a:gamma/>
                      <a:tint val="81176"/>
                      <a:invGamma/>
                    </a:srgbClr>
                  </a:gs>
                  <a:gs pos="100000">
                    <a:srgbClr val="233F5B"/>
                  </a:gs>
                </a:gsLst>
                <a:lin ang="5400000" scaled="1"/>
              </a:gra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rgbClr val="FFFFCC"/>
                    </a:solidFill>
                  </a:rPr>
                  <a:t>Good Corporate</a:t>
                </a:r>
                <a:br>
                  <a:rPr lang="en-US" sz="1400" b="1">
                    <a:solidFill>
                      <a:srgbClr val="FFFFCC"/>
                    </a:solidFill>
                  </a:rPr>
                </a:br>
                <a:r>
                  <a:rPr lang="en-US" sz="1400" b="1">
                    <a:solidFill>
                      <a:srgbClr val="FFFFCC"/>
                    </a:solidFill>
                  </a:rPr>
                  <a:t>Reputation</a:t>
                </a:r>
              </a:p>
            </p:txBody>
          </p:sp>
          <p:sp>
            <p:nvSpPr>
              <p:cNvPr id="77838" name="Rectangle 14"/>
              <p:cNvSpPr>
                <a:spLocks noChangeArrowheads="1"/>
              </p:cNvSpPr>
              <p:nvPr/>
            </p:nvSpPr>
            <p:spPr bwMode="auto">
              <a:xfrm>
                <a:off x="432" y="2208"/>
                <a:ext cx="1188" cy="576"/>
              </a:xfrm>
              <a:prstGeom prst="rect">
                <a:avLst/>
              </a:prstGeom>
              <a:gradFill rotWithShape="0">
                <a:gsLst>
                  <a:gs pos="0">
                    <a:srgbClr val="233F5B"/>
                  </a:gs>
                  <a:gs pos="50000">
                    <a:srgbClr val="233F5B">
                      <a:gamma/>
                      <a:tint val="81176"/>
                      <a:invGamma/>
                    </a:srgbClr>
                  </a:gs>
                  <a:gs pos="100000">
                    <a:srgbClr val="233F5B"/>
                  </a:gs>
                </a:gsLst>
                <a:lin ang="5400000" scaled="1"/>
              </a:gra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rgbClr val="FFFFCC"/>
                    </a:solidFill>
                  </a:rPr>
                  <a:t>Good Corporate</a:t>
                </a:r>
                <a:br>
                  <a:rPr lang="en-US" sz="1400" b="1">
                    <a:solidFill>
                      <a:srgbClr val="FFFFCC"/>
                    </a:solidFill>
                  </a:rPr>
                </a:br>
                <a:r>
                  <a:rPr lang="en-US" sz="1400" b="1">
                    <a:solidFill>
                      <a:srgbClr val="FFFFCC"/>
                    </a:solidFill>
                  </a:rPr>
                  <a:t>Financial</a:t>
                </a:r>
                <a:br>
                  <a:rPr lang="en-US" sz="1400" b="1">
                    <a:solidFill>
                      <a:srgbClr val="FFFFCC"/>
                    </a:solidFill>
                  </a:rPr>
                </a:br>
                <a:r>
                  <a:rPr lang="en-US" sz="1400" b="1">
                    <a:solidFill>
                      <a:srgbClr val="FFFFCC"/>
                    </a:solidFill>
                  </a:rPr>
                  <a:t>Performance</a:t>
                </a:r>
              </a:p>
            </p:txBody>
          </p:sp>
          <p:sp>
            <p:nvSpPr>
              <p:cNvPr id="77839" name="Rectangle 15"/>
              <p:cNvSpPr>
                <a:spLocks noChangeArrowheads="1"/>
              </p:cNvSpPr>
              <p:nvPr/>
            </p:nvSpPr>
            <p:spPr bwMode="auto">
              <a:xfrm>
                <a:off x="2334" y="2208"/>
                <a:ext cx="1188" cy="576"/>
              </a:xfrm>
              <a:prstGeom prst="rect">
                <a:avLst/>
              </a:prstGeom>
              <a:gradFill rotWithShape="0">
                <a:gsLst>
                  <a:gs pos="0">
                    <a:srgbClr val="233F5B"/>
                  </a:gs>
                  <a:gs pos="50000">
                    <a:srgbClr val="233F5B">
                      <a:gamma/>
                      <a:tint val="81176"/>
                      <a:invGamma/>
                    </a:srgbClr>
                  </a:gs>
                  <a:gs pos="100000">
                    <a:srgbClr val="233F5B"/>
                  </a:gs>
                </a:gsLst>
                <a:lin ang="5400000" scaled="1"/>
              </a:gra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rgbClr val="FFFFCC"/>
                    </a:solidFill>
                  </a:rPr>
                  <a:t>Good Corporate</a:t>
                </a:r>
                <a:br>
                  <a:rPr lang="en-US" sz="1400" b="1">
                    <a:solidFill>
                      <a:srgbClr val="FFFFCC"/>
                    </a:solidFill>
                  </a:rPr>
                </a:br>
                <a:r>
                  <a:rPr lang="en-US" sz="1400" b="1">
                    <a:solidFill>
                      <a:srgbClr val="FFFFCC"/>
                    </a:solidFill>
                  </a:rPr>
                  <a:t>Social Performance</a:t>
                </a:r>
              </a:p>
            </p:txBody>
          </p:sp>
        </p:grp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328" y="3196"/>
              <a:ext cx="5134" cy="626"/>
              <a:chOff x="432" y="3168"/>
              <a:chExt cx="4938" cy="576"/>
            </a:xfrm>
          </p:grpSpPr>
          <p:sp>
            <p:nvSpPr>
              <p:cNvPr id="77841" name="Rectangle 17"/>
              <p:cNvSpPr>
                <a:spLocks noChangeArrowheads="1"/>
              </p:cNvSpPr>
              <p:nvPr/>
            </p:nvSpPr>
            <p:spPr bwMode="auto">
              <a:xfrm>
                <a:off x="4182" y="3168"/>
                <a:ext cx="1188" cy="576"/>
              </a:xfrm>
              <a:prstGeom prst="rect">
                <a:avLst/>
              </a:prstGeom>
              <a:gradFill rotWithShape="0">
                <a:gsLst>
                  <a:gs pos="0">
                    <a:srgbClr val="233F5B"/>
                  </a:gs>
                  <a:gs pos="50000">
                    <a:srgbClr val="233F5B">
                      <a:gamma/>
                      <a:tint val="81176"/>
                      <a:invGamma/>
                    </a:srgbClr>
                  </a:gs>
                  <a:gs pos="100000">
                    <a:srgbClr val="233F5B"/>
                  </a:gs>
                </a:gsLst>
                <a:lin ang="5400000" scaled="1"/>
              </a:gra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rgbClr val="FFFFCC"/>
                    </a:solidFill>
                  </a:rPr>
                  <a:t>Good Corporate</a:t>
                </a:r>
                <a:br>
                  <a:rPr lang="en-US" sz="1400" b="1">
                    <a:solidFill>
                      <a:srgbClr val="FFFFCC"/>
                    </a:solidFill>
                  </a:rPr>
                </a:br>
                <a:r>
                  <a:rPr lang="en-US" sz="1400" b="1">
                    <a:solidFill>
                      <a:srgbClr val="FFFFCC"/>
                    </a:solidFill>
                  </a:rPr>
                  <a:t>Reputation</a:t>
                </a:r>
              </a:p>
            </p:txBody>
          </p:sp>
          <p:sp>
            <p:nvSpPr>
              <p:cNvPr id="77842" name="Rectangle 18"/>
              <p:cNvSpPr>
                <a:spLocks noChangeArrowheads="1"/>
              </p:cNvSpPr>
              <p:nvPr/>
            </p:nvSpPr>
            <p:spPr bwMode="auto">
              <a:xfrm>
                <a:off x="432" y="3168"/>
                <a:ext cx="1188" cy="576"/>
              </a:xfrm>
              <a:prstGeom prst="rect">
                <a:avLst/>
              </a:prstGeom>
              <a:gradFill rotWithShape="0">
                <a:gsLst>
                  <a:gs pos="0">
                    <a:srgbClr val="233F5B"/>
                  </a:gs>
                  <a:gs pos="50000">
                    <a:srgbClr val="233F5B">
                      <a:gamma/>
                      <a:tint val="81176"/>
                      <a:invGamma/>
                    </a:srgbClr>
                  </a:gs>
                  <a:gs pos="100000">
                    <a:srgbClr val="233F5B"/>
                  </a:gs>
                </a:gsLst>
                <a:lin ang="5400000" scaled="1"/>
              </a:gra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rgbClr val="FFFFCC"/>
                    </a:solidFill>
                  </a:rPr>
                  <a:t>Good Corporate</a:t>
                </a:r>
                <a:br>
                  <a:rPr lang="en-US" sz="1400" b="1">
                    <a:solidFill>
                      <a:srgbClr val="FFFFCC"/>
                    </a:solidFill>
                  </a:rPr>
                </a:br>
                <a:r>
                  <a:rPr lang="en-US" sz="1400" b="1">
                    <a:solidFill>
                      <a:srgbClr val="FFFFCC"/>
                    </a:solidFill>
                  </a:rPr>
                  <a:t>Social Performance</a:t>
                </a:r>
              </a:p>
            </p:txBody>
          </p:sp>
          <p:sp>
            <p:nvSpPr>
              <p:cNvPr id="77843" name="Rectangle 19"/>
              <p:cNvSpPr>
                <a:spLocks noChangeArrowheads="1"/>
              </p:cNvSpPr>
              <p:nvPr/>
            </p:nvSpPr>
            <p:spPr bwMode="auto">
              <a:xfrm>
                <a:off x="2307" y="3168"/>
                <a:ext cx="1188" cy="576"/>
              </a:xfrm>
              <a:prstGeom prst="rect">
                <a:avLst/>
              </a:prstGeom>
              <a:gradFill rotWithShape="0">
                <a:gsLst>
                  <a:gs pos="0">
                    <a:srgbClr val="233F5B"/>
                  </a:gs>
                  <a:gs pos="50000">
                    <a:srgbClr val="233F5B">
                      <a:gamma/>
                      <a:tint val="81176"/>
                      <a:invGamma/>
                    </a:srgbClr>
                  </a:gs>
                  <a:gs pos="100000">
                    <a:srgbClr val="233F5B"/>
                  </a:gs>
                </a:gsLst>
                <a:lin ang="5400000" scaled="1"/>
              </a:gra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rgbClr val="FFFFCC"/>
                    </a:solidFill>
                  </a:rPr>
                  <a:t>Good Corporate</a:t>
                </a:r>
                <a:br>
                  <a:rPr lang="en-US" sz="1400" b="1">
                    <a:solidFill>
                      <a:srgbClr val="FFFFCC"/>
                    </a:solidFill>
                  </a:rPr>
                </a:br>
                <a:r>
                  <a:rPr lang="en-US" sz="1400" b="1">
                    <a:solidFill>
                      <a:srgbClr val="FFFFCC"/>
                    </a:solidFill>
                  </a:rPr>
                  <a:t>Financial</a:t>
                </a:r>
                <a:br>
                  <a:rPr lang="en-US" sz="1400" b="1">
                    <a:solidFill>
                      <a:srgbClr val="FFFFCC"/>
                    </a:solidFill>
                  </a:rPr>
                </a:br>
                <a:r>
                  <a:rPr lang="en-US" sz="1400" b="1">
                    <a:solidFill>
                      <a:srgbClr val="FFFFCC"/>
                    </a:solidFill>
                  </a:rPr>
                  <a:t>Performance</a:t>
                </a:r>
              </a:p>
            </p:txBody>
          </p:sp>
        </p:grpSp>
        <p:cxnSp>
          <p:nvCxnSpPr>
            <p:cNvPr id="77844" name="AutoShape 20"/>
            <p:cNvCxnSpPr>
              <a:cxnSpLocks noChangeShapeType="1"/>
              <a:stCxn id="77834" idx="3"/>
              <a:endCxn id="77835" idx="1"/>
            </p:cNvCxnSpPr>
            <p:nvPr/>
          </p:nvCxnSpPr>
          <p:spPr bwMode="auto">
            <a:xfrm>
              <a:off x="1563" y="1476"/>
              <a:ext cx="742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7845" name="AutoShape 21"/>
            <p:cNvCxnSpPr>
              <a:cxnSpLocks noChangeShapeType="1"/>
              <a:stCxn id="77835" idx="3"/>
              <a:endCxn id="77833" idx="1"/>
            </p:cNvCxnSpPr>
            <p:nvPr/>
          </p:nvCxnSpPr>
          <p:spPr bwMode="auto">
            <a:xfrm>
              <a:off x="3540" y="1476"/>
              <a:ext cx="743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7846" name="AutoShape 22"/>
            <p:cNvCxnSpPr>
              <a:cxnSpLocks noChangeShapeType="1"/>
              <a:stCxn id="77838" idx="3"/>
              <a:endCxn id="77839" idx="1"/>
            </p:cNvCxnSpPr>
            <p:nvPr/>
          </p:nvCxnSpPr>
          <p:spPr bwMode="auto">
            <a:xfrm>
              <a:off x="1563" y="2492"/>
              <a:ext cx="742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7847" name="AutoShape 23"/>
            <p:cNvCxnSpPr>
              <a:cxnSpLocks noChangeShapeType="1"/>
              <a:stCxn id="77839" idx="3"/>
              <a:endCxn id="77837" idx="1"/>
            </p:cNvCxnSpPr>
            <p:nvPr/>
          </p:nvCxnSpPr>
          <p:spPr bwMode="auto">
            <a:xfrm>
              <a:off x="3540" y="2492"/>
              <a:ext cx="743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7848" name="AutoShape 24"/>
            <p:cNvCxnSpPr>
              <a:cxnSpLocks noChangeShapeType="1"/>
            </p:cNvCxnSpPr>
            <p:nvPr/>
          </p:nvCxnSpPr>
          <p:spPr bwMode="auto">
            <a:xfrm>
              <a:off x="1563" y="3613"/>
              <a:ext cx="711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7849" name="AutoShape 25"/>
            <p:cNvCxnSpPr>
              <a:cxnSpLocks noChangeShapeType="1"/>
            </p:cNvCxnSpPr>
            <p:nvPr/>
          </p:nvCxnSpPr>
          <p:spPr bwMode="auto">
            <a:xfrm flipH="1">
              <a:off x="1563" y="3405"/>
              <a:ext cx="714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7850" name="AutoShape 26"/>
            <p:cNvCxnSpPr>
              <a:cxnSpLocks noChangeShapeType="1"/>
              <a:stCxn id="77843" idx="3"/>
              <a:endCxn id="77841" idx="1"/>
            </p:cNvCxnSpPr>
            <p:nvPr/>
          </p:nvCxnSpPr>
          <p:spPr bwMode="auto">
            <a:xfrm>
              <a:off x="3512" y="3509"/>
              <a:ext cx="715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7851" name="AutoShape 27"/>
            <p:cNvCxnSpPr>
              <a:cxnSpLocks noChangeShapeType="1"/>
              <a:endCxn id="77834" idx="2"/>
            </p:cNvCxnSpPr>
            <p:nvPr/>
          </p:nvCxnSpPr>
          <p:spPr bwMode="auto">
            <a:xfrm rot="16200000" flipV="1">
              <a:off x="1747" y="988"/>
              <a:ext cx="141" cy="1743"/>
            </a:xfrm>
            <a:prstGeom prst="bentConnector3">
              <a:avLst>
                <a:gd name="adj1" fmla="val -16926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77852" name="AutoShape 28"/>
            <p:cNvCxnSpPr>
              <a:cxnSpLocks noChangeShapeType="1"/>
              <a:stCxn id="77833" idx="2"/>
              <a:endCxn id="77835" idx="2"/>
            </p:cNvCxnSpPr>
            <p:nvPr/>
          </p:nvCxnSpPr>
          <p:spPr bwMode="auto">
            <a:xfrm rot="5400000">
              <a:off x="3911" y="801"/>
              <a:ext cx="1" cy="1977"/>
            </a:xfrm>
            <a:prstGeom prst="bentConnector3">
              <a:avLst>
                <a:gd name="adj1" fmla="val 1440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77853" name="AutoShape 29"/>
            <p:cNvCxnSpPr>
              <a:cxnSpLocks noChangeShapeType="1"/>
            </p:cNvCxnSpPr>
            <p:nvPr/>
          </p:nvCxnSpPr>
          <p:spPr bwMode="auto">
            <a:xfrm rot="16200000" flipV="1">
              <a:off x="1733" y="1989"/>
              <a:ext cx="141" cy="1742"/>
            </a:xfrm>
            <a:prstGeom prst="bentConnector3">
              <a:avLst>
                <a:gd name="adj1" fmla="val -16926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77854" name="AutoShape 30"/>
            <p:cNvCxnSpPr>
              <a:cxnSpLocks noChangeShapeType="1"/>
            </p:cNvCxnSpPr>
            <p:nvPr/>
          </p:nvCxnSpPr>
          <p:spPr bwMode="auto">
            <a:xfrm rot="5400000">
              <a:off x="3898" y="1801"/>
              <a:ext cx="1" cy="1978"/>
            </a:xfrm>
            <a:prstGeom prst="bentConnector3">
              <a:avLst>
                <a:gd name="adj1" fmla="val 1440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77855" name="AutoShape 31"/>
            <p:cNvCxnSpPr>
              <a:cxnSpLocks noChangeShapeType="1"/>
            </p:cNvCxnSpPr>
            <p:nvPr/>
          </p:nvCxnSpPr>
          <p:spPr bwMode="auto">
            <a:xfrm rot="16200000" flipV="1">
              <a:off x="1746" y="2994"/>
              <a:ext cx="141" cy="1743"/>
            </a:xfrm>
            <a:prstGeom prst="bentConnector3">
              <a:avLst>
                <a:gd name="adj1" fmla="val -16926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77856" name="AutoShape 32"/>
            <p:cNvCxnSpPr>
              <a:cxnSpLocks noChangeShapeType="1"/>
            </p:cNvCxnSpPr>
            <p:nvPr/>
          </p:nvCxnSpPr>
          <p:spPr bwMode="auto">
            <a:xfrm rot="5400000">
              <a:off x="3911" y="2807"/>
              <a:ext cx="1" cy="1977"/>
            </a:xfrm>
            <a:prstGeom prst="bentConnector3">
              <a:avLst>
                <a:gd name="adj1" fmla="val 14400000"/>
              </a:avLst>
            </a:prstGeom>
            <a:noFill/>
            <a:ln w="38100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</p:cxnSp>
      </p:grpSp>
      <p:sp>
        <p:nvSpPr>
          <p:cNvPr id="77857" name="Text Box 33"/>
          <p:cNvSpPr txBox="1">
            <a:spLocks noChangeArrowheads="1"/>
          </p:cNvSpPr>
          <p:nvPr/>
        </p:nvSpPr>
        <p:spPr bwMode="auto">
          <a:xfrm>
            <a:off x="609600" y="6324600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400" dirty="0"/>
          </a:p>
        </p:txBody>
      </p:sp>
      <p:sp>
        <p:nvSpPr>
          <p:cNvPr id="77859" name="Rectangle 35"/>
          <p:cNvSpPr>
            <a:spLocks noChangeArrowheads="1"/>
          </p:cNvSpPr>
          <p:nvPr/>
        </p:nvSpPr>
        <p:spPr bwMode="auto">
          <a:xfrm>
            <a:off x="4191000" y="3048000"/>
            <a:ext cx="152400" cy="76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60" name="Rectangle 36"/>
          <p:cNvSpPr>
            <a:spLocks noChangeArrowheads="1"/>
          </p:cNvSpPr>
          <p:nvPr/>
        </p:nvSpPr>
        <p:spPr bwMode="auto">
          <a:xfrm>
            <a:off x="4191000" y="4635500"/>
            <a:ext cx="152400" cy="76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61" name="Rectangle 37"/>
          <p:cNvSpPr>
            <a:spLocks noChangeArrowheads="1"/>
          </p:cNvSpPr>
          <p:nvPr/>
        </p:nvSpPr>
        <p:spPr bwMode="auto">
          <a:xfrm>
            <a:off x="4191000" y="6235700"/>
            <a:ext cx="152400" cy="76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64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</a:rPr>
              <a:t>0</a:t>
            </a:r>
          </a:p>
        </p:txBody>
      </p:sp>
      <p:sp>
        <p:nvSpPr>
          <p:cNvPr id="39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www.mwlightenergy.com/wp-content/uploads/2012/06/sustainability_spheres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458200" cy="61722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F1B6-6D32-400E-A885-2880299D363F}" type="slidenum">
              <a:rPr lang="en-US"/>
              <a:pPr/>
              <a:t>17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305800" cy="990600"/>
          </a:xfrm>
          <a:noFill/>
          <a:ln/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 “Multiple Bottom Line” Perspective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676400"/>
            <a:ext cx="8534400" cy="4495800"/>
            <a:chOff x="336" y="912"/>
            <a:chExt cx="5232" cy="28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784" y="912"/>
              <a:ext cx="2784" cy="2832"/>
              <a:chOff x="1632" y="1008"/>
              <a:chExt cx="3360" cy="2832"/>
            </a:xfrm>
          </p:grpSpPr>
          <p:sp>
            <p:nvSpPr>
              <p:cNvPr id="78853" name="Rectangle 5"/>
              <p:cNvSpPr>
                <a:spLocks noChangeArrowheads="1"/>
              </p:cNvSpPr>
              <p:nvPr/>
            </p:nvSpPr>
            <p:spPr bwMode="auto">
              <a:xfrm>
                <a:off x="1632" y="1593"/>
                <a:ext cx="3360" cy="492"/>
              </a:xfrm>
              <a:prstGeom prst="rect">
                <a:avLst/>
              </a:prstGeom>
              <a:solidFill>
                <a:srgbClr val="E6DCC4"/>
              </a:solidFill>
              <a:ln w="9525">
                <a:noFill/>
                <a:miter lim="800000"/>
                <a:headEnd/>
                <a:tailEnd/>
              </a:ln>
              <a:effectLst>
                <a:outerShdw dist="89803" dir="2700000" algn="ctr" rotWithShape="0">
                  <a:schemeClr val="bg2"/>
                </a:outerShdw>
              </a:effectLst>
            </p:spPr>
            <p:txBody>
              <a:bodyPr wrap="none" anchor="ctr"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pPr algn="ctr" eaLnBrk="1" hangingPunct="1"/>
                <a:r>
                  <a:rPr lang="en-US" sz="2200" b="1" cap="all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Consumer Stakeholders’ </a:t>
                </a:r>
                <a:br>
                  <a:rPr lang="en-US" sz="2200" b="1" cap="all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</a:br>
                <a:r>
                  <a:rPr lang="en-US" sz="2200" b="1" cap="all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“Bottom Line”</a:t>
                </a:r>
              </a:p>
            </p:txBody>
          </p:sp>
          <p:sp>
            <p:nvSpPr>
              <p:cNvPr id="78854" name="Rectangle 6"/>
              <p:cNvSpPr>
                <a:spLocks noChangeArrowheads="1"/>
              </p:cNvSpPr>
              <p:nvPr/>
            </p:nvSpPr>
            <p:spPr bwMode="auto">
              <a:xfrm>
                <a:off x="1632" y="2178"/>
                <a:ext cx="3360" cy="492"/>
              </a:xfrm>
              <a:prstGeom prst="rect">
                <a:avLst/>
              </a:prstGeom>
              <a:solidFill>
                <a:srgbClr val="E6DCC4"/>
              </a:solidFill>
              <a:ln w="9525">
                <a:noFill/>
                <a:miter lim="800000"/>
                <a:headEnd/>
                <a:tailEnd/>
              </a:ln>
              <a:effectLst>
                <a:outerShdw dist="89803" dir="2700000" algn="ctr" rotWithShape="0">
                  <a:schemeClr val="bg2"/>
                </a:outerShdw>
              </a:effectLst>
            </p:spPr>
            <p:txBody>
              <a:bodyPr wrap="none" anchor="ctr"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pPr algn="ctr" eaLnBrk="1" hangingPunct="1"/>
                <a:r>
                  <a:rPr lang="en-US" sz="2200" b="1" cap="all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Employee Stakeholders’</a:t>
                </a:r>
                <a:br>
                  <a:rPr lang="en-US" sz="2200" b="1" cap="all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</a:br>
                <a:r>
                  <a:rPr lang="en-US" sz="2200" b="1" cap="all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“Bottom Line”</a:t>
                </a:r>
              </a:p>
            </p:txBody>
          </p:sp>
          <p:sp>
            <p:nvSpPr>
              <p:cNvPr id="78855" name="Rectangle 7"/>
              <p:cNvSpPr>
                <a:spLocks noChangeArrowheads="1"/>
              </p:cNvSpPr>
              <p:nvPr/>
            </p:nvSpPr>
            <p:spPr bwMode="auto">
              <a:xfrm>
                <a:off x="1632" y="2763"/>
                <a:ext cx="3360" cy="492"/>
              </a:xfrm>
              <a:prstGeom prst="rect">
                <a:avLst/>
              </a:prstGeom>
              <a:solidFill>
                <a:srgbClr val="E6DCC4"/>
              </a:solidFill>
              <a:ln w="9525">
                <a:noFill/>
                <a:miter lim="800000"/>
                <a:headEnd/>
                <a:tailEnd/>
              </a:ln>
              <a:effectLst>
                <a:outerShdw dist="89803" dir="2700000" algn="ctr" rotWithShape="0">
                  <a:schemeClr val="bg2"/>
                </a:outerShdw>
              </a:effectLst>
            </p:spPr>
            <p:txBody>
              <a:bodyPr wrap="none" anchor="ctr"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pPr algn="ctr" eaLnBrk="1" hangingPunct="1"/>
                <a:r>
                  <a:rPr lang="en-US" sz="2200" b="1" cap="all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Community Stakeholders’</a:t>
                </a:r>
                <a:br>
                  <a:rPr lang="en-US" sz="2200" b="1" cap="all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</a:br>
                <a:r>
                  <a:rPr lang="en-US" sz="2200" b="1" cap="all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“Bottom Line”</a:t>
                </a:r>
              </a:p>
            </p:txBody>
          </p:sp>
          <p:sp>
            <p:nvSpPr>
              <p:cNvPr id="78856" name="Rectangle 8"/>
              <p:cNvSpPr>
                <a:spLocks noChangeArrowheads="1"/>
              </p:cNvSpPr>
              <p:nvPr/>
            </p:nvSpPr>
            <p:spPr bwMode="auto">
              <a:xfrm>
                <a:off x="1632" y="1008"/>
                <a:ext cx="3360" cy="492"/>
              </a:xfrm>
              <a:prstGeom prst="rect">
                <a:avLst/>
              </a:prstGeom>
              <a:solidFill>
                <a:srgbClr val="E6DCC4"/>
              </a:solidFill>
              <a:ln w="9525">
                <a:noFill/>
                <a:miter lim="800000"/>
                <a:headEnd/>
                <a:tailEnd/>
              </a:ln>
              <a:effectLst>
                <a:outerShdw dist="89803" dir="2700000" algn="ctr" rotWithShape="0">
                  <a:schemeClr val="bg2"/>
                </a:outerShdw>
              </a:effectLst>
            </p:spPr>
            <p:txBody>
              <a:bodyPr wrap="none" anchor="ctr"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pPr algn="ctr" eaLnBrk="1" hangingPunct="1"/>
                <a:r>
                  <a:rPr lang="en-US" sz="2200" b="1" cap="all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Owner Stakeholders’ </a:t>
                </a:r>
                <a:br>
                  <a:rPr lang="en-US" sz="2200" b="1" cap="all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</a:br>
                <a:r>
                  <a:rPr lang="en-US" sz="2200" b="1" cap="all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“Bottom Line”</a:t>
                </a:r>
              </a:p>
            </p:txBody>
          </p:sp>
          <p:sp>
            <p:nvSpPr>
              <p:cNvPr id="78857" name="Rectangle 9"/>
              <p:cNvSpPr>
                <a:spLocks noChangeArrowheads="1"/>
              </p:cNvSpPr>
              <p:nvPr/>
            </p:nvSpPr>
            <p:spPr bwMode="auto">
              <a:xfrm>
                <a:off x="1632" y="3348"/>
                <a:ext cx="3360" cy="492"/>
              </a:xfrm>
              <a:prstGeom prst="rect">
                <a:avLst/>
              </a:prstGeom>
              <a:solidFill>
                <a:srgbClr val="E6DCC4"/>
              </a:solidFill>
              <a:ln w="9525">
                <a:noFill/>
                <a:miter lim="800000"/>
                <a:headEnd/>
                <a:tailEnd/>
              </a:ln>
              <a:effectLst>
                <a:outerShdw dist="89803" dir="2700000" algn="ctr" rotWithShape="0">
                  <a:schemeClr val="bg2"/>
                </a:outerShdw>
              </a:effectLst>
            </p:spPr>
            <p:txBody>
              <a:bodyPr wrap="none" anchor="ctr"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pPr algn="ctr" eaLnBrk="1" hangingPunct="1"/>
                <a:r>
                  <a:rPr lang="en-US" sz="2200" b="1" cap="all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Other Stakeholders’ </a:t>
                </a:r>
                <a:br>
                  <a:rPr lang="en-US" sz="2200" b="1" cap="all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</a:br>
                <a:r>
                  <a:rPr lang="en-US" sz="2200" b="1" cap="all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“Bottom Line”</a:t>
                </a:r>
              </a:p>
            </p:txBody>
          </p:sp>
        </p:grpSp>
        <p:sp>
          <p:nvSpPr>
            <p:cNvPr id="78858" name="Rectangle 10"/>
            <p:cNvSpPr>
              <a:spLocks noChangeArrowheads="1"/>
            </p:cNvSpPr>
            <p:nvPr/>
          </p:nvSpPr>
          <p:spPr bwMode="auto">
            <a:xfrm>
              <a:off x="336" y="1776"/>
              <a:ext cx="1680" cy="1152"/>
            </a:xfrm>
            <a:prstGeom prst="rect">
              <a:avLst/>
            </a:prstGeom>
            <a:solidFill>
              <a:srgbClr val="233F5B"/>
            </a:solidFill>
            <a:ln w="9525">
              <a:noFill/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hangingPunct="1"/>
              <a:r>
                <a:rPr lang="en-US" sz="24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Corporate </a:t>
              </a:r>
              <a:br>
                <a:rPr lang="en-US" sz="24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</a:br>
              <a:r>
                <a:rPr lang="en-US" sz="24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Social</a:t>
              </a:r>
              <a:br>
                <a:rPr lang="en-US" sz="24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</a:br>
              <a:r>
                <a:rPr lang="en-US" sz="24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Performance</a:t>
              </a:r>
            </a:p>
          </p:txBody>
        </p:sp>
        <p:cxnSp>
          <p:nvCxnSpPr>
            <p:cNvPr id="78859" name="AutoShape 11"/>
            <p:cNvCxnSpPr>
              <a:cxnSpLocks noChangeShapeType="1"/>
              <a:stCxn id="78858" idx="3"/>
              <a:endCxn id="78856" idx="1"/>
            </p:cNvCxnSpPr>
            <p:nvPr/>
          </p:nvCxnSpPr>
          <p:spPr bwMode="auto">
            <a:xfrm flipV="1">
              <a:off x="2016" y="1158"/>
              <a:ext cx="768" cy="11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8860" name="AutoShape 12"/>
            <p:cNvCxnSpPr>
              <a:cxnSpLocks noChangeShapeType="1"/>
              <a:stCxn id="78858" idx="3"/>
              <a:endCxn id="78853" idx="1"/>
            </p:cNvCxnSpPr>
            <p:nvPr/>
          </p:nvCxnSpPr>
          <p:spPr bwMode="auto">
            <a:xfrm flipV="1">
              <a:off x="2016" y="1743"/>
              <a:ext cx="768" cy="60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8861" name="AutoShape 13"/>
            <p:cNvCxnSpPr>
              <a:cxnSpLocks noChangeShapeType="1"/>
              <a:stCxn id="78858" idx="3"/>
              <a:endCxn id="78854" idx="1"/>
            </p:cNvCxnSpPr>
            <p:nvPr/>
          </p:nvCxnSpPr>
          <p:spPr bwMode="auto">
            <a:xfrm flipV="1">
              <a:off x="2016" y="2328"/>
              <a:ext cx="768" cy="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8862" name="AutoShape 14"/>
            <p:cNvCxnSpPr>
              <a:cxnSpLocks noChangeShapeType="1"/>
              <a:stCxn id="78858" idx="3"/>
              <a:endCxn id="78855" idx="1"/>
            </p:cNvCxnSpPr>
            <p:nvPr/>
          </p:nvCxnSpPr>
          <p:spPr bwMode="auto">
            <a:xfrm>
              <a:off x="2016" y="2352"/>
              <a:ext cx="768" cy="5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8863" name="AutoShape 15"/>
            <p:cNvCxnSpPr>
              <a:cxnSpLocks noChangeShapeType="1"/>
              <a:stCxn id="78858" idx="3"/>
              <a:endCxn id="78857" idx="1"/>
            </p:cNvCxnSpPr>
            <p:nvPr/>
          </p:nvCxnSpPr>
          <p:spPr bwMode="auto">
            <a:xfrm>
              <a:off x="2016" y="2352"/>
              <a:ext cx="768" cy="114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78864" name="Text Box 16"/>
          <p:cNvSpPr txBox="1">
            <a:spLocks noChangeArrowheads="1"/>
          </p:cNvSpPr>
          <p:nvPr/>
        </p:nvSpPr>
        <p:spPr bwMode="auto">
          <a:xfrm>
            <a:off x="914400" y="6237288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400" dirty="0"/>
          </a:p>
        </p:txBody>
      </p:sp>
      <p:sp>
        <p:nvSpPr>
          <p:cNvPr id="7886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</a:rPr>
              <a:t>0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dirty="0" smtClean="0">
                <a:blipFill>
                  <a:blip r:embed="rId2"/>
                  <a:tile tx="0" ty="0" sx="100000" sy="100000" flip="none" algn="tl"/>
                </a:blip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THANK YOU ALL</a:t>
            </a:r>
            <a:endParaRPr lang="en-US" sz="8000" dirty="0">
              <a:blipFill>
                <a:blip r:embed="rId2"/>
                <a:tile tx="0" ty="0" sx="100000" sy="100000" flip="none" algn="tl"/>
              </a:blip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Content Placeholder 3" descr="short term course December 2018 23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2400" y="1752601"/>
            <a:ext cx="8763000" cy="495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A PRESENTATION BY </a:t>
            </a:r>
            <a:br>
              <a:rPr lang="en-US" sz="16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DR. D. ILANGOVAN, PROF &amp; HEAD,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DEPT OF COMMERCE ANNAMALAI UNIVERSITY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en-US" sz="4000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US" sz="6000" b="1" dirty="0" smtClean="0">
                <a:solidFill>
                  <a:srgbClr val="00B050"/>
                </a:solidFill>
              </a:rPr>
              <a:t>CORPORATE SOCIAL RESPONSIBILITY – AN INTRODUCTION</a:t>
            </a:r>
            <a:endParaRPr lang="en-US" sz="6000" b="1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Users\Ilangovan\Documents\Pictur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533400"/>
            <a:ext cx="920750" cy="1219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8392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CSR – Corporate Social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7475">
              <a:buClr>
                <a:srgbClr val="B82440"/>
              </a:buClr>
              <a:buSzPct val="125000"/>
              <a:buNone/>
            </a:pPr>
            <a:r>
              <a:rPr lang="en-US" sz="2800" b="1" dirty="0" smtClean="0"/>
              <a:t>What it means to us:</a:t>
            </a:r>
          </a:p>
          <a:p>
            <a:pPr marL="117475">
              <a:buClr>
                <a:srgbClr val="B82440"/>
              </a:buClr>
              <a:buSzPct val="125000"/>
              <a:buNone/>
            </a:pPr>
            <a:r>
              <a:rPr lang="en-US" sz="2800" b="1" dirty="0" smtClean="0"/>
              <a:t># Seriously considering the impact of </a:t>
            </a:r>
            <a:br>
              <a:rPr lang="en-US" sz="2800" b="1" dirty="0" smtClean="0"/>
            </a:br>
            <a:r>
              <a:rPr lang="en-US" sz="2800" b="1" dirty="0" smtClean="0"/>
              <a:t>a company’s actions on society.</a:t>
            </a:r>
            <a:br>
              <a:rPr lang="en-US" sz="2800" b="1" dirty="0" smtClean="0"/>
            </a:br>
            <a:endParaRPr lang="en-US" sz="2800" b="1" dirty="0" smtClean="0"/>
          </a:p>
          <a:p>
            <a:pPr marL="117475">
              <a:buClr>
                <a:srgbClr val="B82440"/>
              </a:buClr>
              <a:buSzPct val="125000"/>
              <a:buNone/>
            </a:pPr>
            <a:r>
              <a:rPr lang="en-US" sz="2800" b="1" dirty="0" smtClean="0"/>
              <a:t> # Requires the individual to consider </a:t>
            </a:r>
            <a:br>
              <a:rPr lang="en-US" sz="2800" b="1" dirty="0" smtClean="0"/>
            </a:br>
            <a:r>
              <a:rPr lang="en-US" sz="2800" b="1" dirty="0" smtClean="0"/>
              <a:t>his/her acts in terms of a whole</a:t>
            </a:r>
            <a:br>
              <a:rPr lang="en-US" sz="2800" b="1" dirty="0" smtClean="0"/>
            </a:br>
            <a:r>
              <a:rPr lang="en-US" sz="2800" b="1" dirty="0" smtClean="0"/>
              <a:t>social system, and holds him/her </a:t>
            </a:r>
            <a:br>
              <a:rPr lang="en-US" sz="2800" b="1" dirty="0" smtClean="0"/>
            </a:br>
            <a:r>
              <a:rPr lang="en-US" sz="2800" b="1" dirty="0" smtClean="0"/>
              <a:t>responsible for the effects of acts</a:t>
            </a:r>
            <a:br>
              <a:rPr lang="en-US" sz="2800" b="1" dirty="0" smtClean="0"/>
            </a:br>
            <a:r>
              <a:rPr lang="en-US" sz="2800" b="1" dirty="0" smtClean="0"/>
              <a:t>anywhere in that system.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ndulkar sir_scan001 (3)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8534400" cy="61722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4F7A2-2A9F-4CC0-881A-A879B6B49B0A}" type="slidenum">
              <a:rPr lang="en-US"/>
              <a:pPr/>
              <a:t>5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Selected Key Terms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874838"/>
            <a:ext cx="4114800" cy="4525962"/>
          </a:xfrm>
        </p:spPr>
        <p:txBody>
          <a:bodyPr/>
          <a:lstStyle/>
          <a:p>
            <a:r>
              <a:rPr lang="en-US" sz="2000" b="1" dirty="0">
                <a:cs typeface="Times New Roman" pitchFamily="18" charset="0"/>
              </a:rPr>
              <a:t>Business for Social Responsibility</a:t>
            </a:r>
          </a:p>
          <a:p>
            <a:r>
              <a:rPr lang="en-US" sz="2000" b="1" dirty="0">
                <a:cs typeface="Times New Roman" pitchFamily="18" charset="0"/>
              </a:rPr>
              <a:t>corporate social responsibility</a:t>
            </a:r>
          </a:p>
          <a:p>
            <a:r>
              <a:rPr lang="en-US" sz="2000" b="1" dirty="0">
                <a:cs typeface="Times New Roman" pitchFamily="18" charset="0"/>
              </a:rPr>
              <a:t>philanthropy</a:t>
            </a:r>
          </a:p>
          <a:p>
            <a:r>
              <a:rPr lang="en-US" sz="2000" b="1" dirty="0">
                <a:cs typeface="Times New Roman" pitchFamily="18" charset="0"/>
              </a:rPr>
              <a:t>community obligations</a:t>
            </a:r>
          </a:p>
          <a:p>
            <a:r>
              <a:rPr lang="en-US" sz="2000" b="1" dirty="0">
                <a:cs typeface="Times New Roman" pitchFamily="18" charset="0"/>
              </a:rPr>
              <a:t>paternalism</a:t>
            </a:r>
          </a:p>
          <a:p>
            <a:r>
              <a:rPr lang="en-US" sz="2000" b="1" dirty="0"/>
              <a:t>economic responsibilities</a:t>
            </a:r>
          </a:p>
          <a:p>
            <a:r>
              <a:rPr lang="en-US" sz="2000" b="1" dirty="0"/>
              <a:t>legal responsibilities</a:t>
            </a:r>
          </a:p>
          <a:p>
            <a:r>
              <a:rPr lang="en-US" sz="2000" b="1" dirty="0"/>
              <a:t>ethical responsibilities</a:t>
            </a:r>
          </a:p>
          <a:p>
            <a:r>
              <a:rPr lang="en-US" sz="2000" b="1" dirty="0"/>
              <a:t>philanthropic responsibilities</a:t>
            </a:r>
          </a:p>
          <a:p>
            <a:endParaRPr lang="en-US" sz="2000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5363" y="1874838"/>
            <a:ext cx="4033837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 dirty="0">
                <a:cs typeface="Times New Roman" pitchFamily="18" charset="0"/>
              </a:rPr>
              <a:t>Pyramid of CSR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cs typeface="Times New Roman" pitchFamily="18" charset="0"/>
              </a:rPr>
              <a:t>corporate social responsiveness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cs typeface="Times New Roman" pitchFamily="18" charset="0"/>
              </a:rPr>
              <a:t>corporate social performance (CSP)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cs typeface="Times New Roman" pitchFamily="18" charset="0"/>
              </a:rPr>
              <a:t>corporate social performance model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cs typeface="Times New Roman" pitchFamily="18" charset="0"/>
              </a:rPr>
              <a:t>corporate citizenship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cs typeface="Times New Roman" pitchFamily="18" charset="0"/>
              </a:rPr>
              <a:t>Triple Bottom Line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cs typeface="Times New Roman" pitchFamily="18" charset="0"/>
              </a:rPr>
              <a:t>sustainability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cs typeface="Times New Roman" pitchFamily="18" charset="0"/>
              </a:rPr>
              <a:t>corporate sustainability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cs typeface="Times New Roman" pitchFamily="18" charset="0"/>
              </a:rPr>
              <a:t>socially responsible 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cs typeface="Times New Roman" pitchFamily="18" charset="0"/>
              </a:rPr>
              <a:t>ethical investing</a:t>
            </a: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609600" y="228600"/>
            <a:ext cx="731520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/>
            </a:r>
            <a:br>
              <a:rPr lang="en-US" sz="1400" b="1"/>
            </a:br>
            <a:endParaRPr lang="en-US" sz="1400" b="1"/>
          </a:p>
        </p:txBody>
      </p:sp>
      <p:sp>
        <p:nvSpPr>
          <p:cNvPr id="81927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</a:rPr>
              <a:t>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C4D7-190A-4801-960C-A06391978C89}" type="slidenum">
              <a:rPr lang="en-US"/>
              <a:pPr/>
              <a:t>6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Corporate Citizenship Concepts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9600" y="1828800"/>
            <a:ext cx="8229600" cy="3810000"/>
            <a:chOff x="192" y="1200"/>
            <a:chExt cx="5184" cy="2400"/>
          </a:xfrm>
        </p:grpSpPr>
        <p:sp>
          <p:nvSpPr>
            <p:cNvPr id="52228" name="Rectangle 4"/>
            <p:cNvSpPr>
              <a:spLocks noChangeArrowheads="1"/>
            </p:cNvSpPr>
            <p:nvPr/>
          </p:nvSpPr>
          <p:spPr bwMode="auto">
            <a:xfrm>
              <a:off x="192" y="1200"/>
              <a:ext cx="2160" cy="528"/>
            </a:xfrm>
            <a:prstGeom prst="rect">
              <a:avLst/>
            </a:prstGeom>
            <a:solidFill>
              <a:srgbClr val="FCB43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2400" b="1" i="1" dirty="0"/>
                <a:t>Corporate Social…</a:t>
              </a:r>
            </a:p>
          </p:txBody>
        </p:sp>
        <p:sp>
          <p:nvSpPr>
            <p:cNvPr id="52229" name="Rectangle 5"/>
            <p:cNvSpPr>
              <a:spLocks noChangeArrowheads="1"/>
            </p:cNvSpPr>
            <p:nvPr/>
          </p:nvSpPr>
          <p:spPr bwMode="auto">
            <a:xfrm>
              <a:off x="192" y="1728"/>
              <a:ext cx="2160" cy="624"/>
            </a:xfrm>
            <a:prstGeom prst="rect">
              <a:avLst/>
            </a:prstGeom>
            <a:solidFill>
              <a:srgbClr val="E6DCC4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r>
                <a:rPr lang="en-US" sz="2200" b="1" i="1"/>
                <a:t>Responsibility </a:t>
              </a:r>
            </a:p>
          </p:txBody>
        </p:sp>
        <p:sp>
          <p:nvSpPr>
            <p:cNvPr id="52230" name="Rectangle 6"/>
            <p:cNvSpPr>
              <a:spLocks noChangeArrowheads="1"/>
            </p:cNvSpPr>
            <p:nvPr/>
          </p:nvSpPr>
          <p:spPr bwMode="auto">
            <a:xfrm>
              <a:off x="192" y="2976"/>
              <a:ext cx="2160" cy="624"/>
            </a:xfrm>
            <a:prstGeom prst="rect">
              <a:avLst/>
            </a:prstGeom>
            <a:solidFill>
              <a:srgbClr val="E6DCC4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r>
                <a:rPr lang="en-US" sz="2200" b="1" i="1"/>
                <a:t>Performance</a:t>
              </a:r>
            </a:p>
          </p:txBody>
        </p:sp>
        <p:sp>
          <p:nvSpPr>
            <p:cNvPr id="52231" name="Rectangle 7"/>
            <p:cNvSpPr>
              <a:spLocks noChangeArrowheads="1"/>
            </p:cNvSpPr>
            <p:nvPr/>
          </p:nvSpPr>
          <p:spPr bwMode="auto">
            <a:xfrm>
              <a:off x="192" y="2352"/>
              <a:ext cx="2160" cy="624"/>
            </a:xfrm>
            <a:prstGeom prst="rect">
              <a:avLst/>
            </a:prstGeom>
            <a:solidFill>
              <a:srgbClr val="E6DCC4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r>
                <a:rPr lang="en-US" sz="2200" b="1" i="1"/>
                <a:t>Responsiveness</a:t>
              </a: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352" y="1200"/>
              <a:ext cx="3024" cy="2400"/>
              <a:chOff x="2352" y="1200"/>
              <a:chExt cx="3024" cy="2400"/>
            </a:xfrm>
          </p:grpSpPr>
          <p:sp>
            <p:nvSpPr>
              <p:cNvPr id="52233" name="Rectangle 9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3024" cy="528"/>
              </a:xfrm>
              <a:prstGeom prst="rect">
                <a:avLst/>
              </a:prstGeom>
              <a:solidFill>
                <a:srgbClr val="FCB432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 i="1"/>
                  <a:t>Emphasizes…</a:t>
                </a:r>
              </a:p>
            </p:txBody>
          </p:sp>
          <p:sp>
            <p:nvSpPr>
              <p:cNvPr id="52234" name="Rectangle 10"/>
              <p:cNvSpPr>
                <a:spLocks noChangeArrowheads="1"/>
              </p:cNvSpPr>
              <p:nvPr/>
            </p:nvSpPr>
            <p:spPr bwMode="auto">
              <a:xfrm>
                <a:off x="2352" y="1728"/>
                <a:ext cx="3024" cy="624"/>
              </a:xfrm>
              <a:prstGeom prst="rect">
                <a:avLst/>
              </a:prstGeom>
              <a:solidFill>
                <a:srgbClr val="E6DCC4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r>
                  <a:rPr lang="en-US" sz="2200" b="1"/>
                  <a:t>Obligation, accountability</a:t>
                </a:r>
              </a:p>
            </p:txBody>
          </p:sp>
          <p:sp>
            <p:nvSpPr>
              <p:cNvPr id="52235" name="Rectangle 11"/>
              <p:cNvSpPr>
                <a:spLocks noChangeArrowheads="1"/>
              </p:cNvSpPr>
              <p:nvPr/>
            </p:nvSpPr>
            <p:spPr bwMode="auto">
              <a:xfrm>
                <a:off x="2352" y="2976"/>
                <a:ext cx="3024" cy="624"/>
              </a:xfrm>
              <a:prstGeom prst="rect">
                <a:avLst/>
              </a:prstGeom>
              <a:solidFill>
                <a:srgbClr val="E6DCC4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r>
                  <a:rPr lang="en-US" sz="2200" b="1"/>
                  <a:t>outcomes, results</a:t>
                </a:r>
              </a:p>
            </p:txBody>
          </p:sp>
          <p:sp>
            <p:nvSpPr>
              <p:cNvPr id="52236" name="Rectangle 12"/>
              <p:cNvSpPr>
                <a:spLocks noChangeArrowheads="1"/>
              </p:cNvSpPr>
              <p:nvPr/>
            </p:nvSpPr>
            <p:spPr bwMode="auto">
              <a:xfrm>
                <a:off x="2352" y="2352"/>
                <a:ext cx="3024" cy="624"/>
              </a:xfrm>
              <a:prstGeom prst="rect">
                <a:avLst/>
              </a:prstGeom>
              <a:solidFill>
                <a:srgbClr val="E6DCC4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r>
                  <a:rPr lang="en-US" sz="2200" b="1"/>
                  <a:t>action, activity</a:t>
                </a:r>
              </a:p>
            </p:txBody>
          </p:sp>
        </p:grpSp>
      </p:grpSp>
      <p:sp>
        <p:nvSpPr>
          <p:cNvPr id="52237" name="AutoShape 13"/>
          <p:cNvSpPr>
            <a:spLocks noChangeArrowheads="1"/>
          </p:cNvSpPr>
          <p:nvPr/>
        </p:nvSpPr>
        <p:spPr bwMode="auto">
          <a:xfrm>
            <a:off x="1524000" y="35052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3B4C6D"/>
          </a:solidFill>
          <a:ln w="9525">
            <a:noFill/>
            <a:miter lim="800000"/>
            <a:headEnd/>
            <a:tailEnd/>
          </a:ln>
          <a:effectLst>
            <a:outerShdw dist="81320" dir="3080412" algn="ctr" rotWithShape="0">
              <a:schemeClr val="bg2"/>
            </a:outerShdw>
          </a:effec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2238" name="AutoShape 14"/>
          <p:cNvSpPr>
            <a:spLocks noChangeArrowheads="1"/>
          </p:cNvSpPr>
          <p:nvPr/>
        </p:nvSpPr>
        <p:spPr bwMode="auto">
          <a:xfrm>
            <a:off x="1524000" y="44196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3B4C6D"/>
          </a:solidFill>
          <a:ln w="9525">
            <a:noFill/>
            <a:miter lim="800000"/>
            <a:headEnd/>
            <a:tailEnd/>
          </a:ln>
          <a:effectLst>
            <a:outerShdw dist="81320" dir="3080412" algn="ctr" rotWithShape="0">
              <a:schemeClr val="bg2"/>
            </a:outerShdw>
          </a:effec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2239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</a:rPr>
              <a:t>0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Administrator\Downloads\book image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04800" y="914400"/>
            <a:ext cx="8458200" cy="560218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7129-8AB8-4B04-BBBA-ECC6B573D7CC}" type="slidenum">
              <a:rPr lang="en-US"/>
              <a:pPr/>
              <a:t>8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  <a:noFill/>
          <a:ln/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Business Criticism/</a:t>
            </a:r>
            <a:br>
              <a:rPr lang="en-US" sz="3600" b="1" dirty="0"/>
            </a:br>
            <a:r>
              <a:rPr lang="en-US" sz="3600" b="1" dirty="0"/>
              <a:t>Social Responsibility Cycle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323850" y="1333500"/>
            <a:ext cx="8763000" cy="5699125"/>
            <a:chOff x="133" y="816"/>
            <a:chExt cx="5628" cy="3590"/>
          </a:xfrm>
        </p:grpSpPr>
        <p:sp>
          <p:nvSpPr>
            <p:cNvPr id="53252" name="Rectangle 4"/>
            <p:cNvSpPr>
              <a:spLocks noChangeArrowheads="1"/>
            </p:cNvSpPr>
            <p:nvPr/>
          </p:nvSpPr>
          <p:spPr bwMode="auto">
            <a:xfrm>
              <a:off x="133" y="828"/>
              <a:ext cx="5628" cy="3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3" name="Text Box 5"/>
            <p:cNvSpPr txBox="1">
              <a:spLocks noChangeArrowheads="1"/>
            </p:cNvSpPr>
            <p:nvPr/>
          </p:nvSpPr>
          <p:spPr bwMode="auto">
            <a:xfrm>
              <a:off x="4886" y="4118"/>
              <a:ext cx="11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3254" name="Rectangle 6"/>
            <p:cNvSpPr>
              <a:spLocks noChangeArrowheads="1"/>
            </p:cNvSpPr>
            <p:nvPr/>
          </p:nvSpPr>
          <p:spPr bwMode="auto">
            <a:xfrm>
              <a:off x="1608" y="816"/>
              <a:ext cx="2640" cy="336"/>
            </a:xfrm>
            <a:prstGeom prst="rect">
              <a:avLst/>
            </a:prstGeom>
            <a:solidFill>
              <a:srgbClr val="FCB432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hangingPunct="1"/>
              <a:r>
                <a:rPr lang="en-US" b="1"/>
                <a:t>Factors in the Societal Environment</a:t>
              </a:r>
            </a:p>
          </p:txBody>
        </p:sp>
        <p:sp>
          <p:nvSpPr>
            <p:cNvPr id="53255" name="Rectangle 7"/>
            <p:cNvSpPr>
              <a:spLocks noChangeArrowheads="1"/>
            </p:cNvSpPr>
            <p:nvPr/>
          </p:nvSpPr>
          <p:spPr bwMode="auto">
            <a:xfrm>
              <a:off x="1992" y="1404"/>
              <a:ext cx="1872" cy="336"/>
            </a:xfrm>
            <a:prstGeom prst="rect">
              <a:avLst/>
            </a:prstGeom>
            <a:solidFill>
              <a:srgbClr val="E6DCC4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hangingPunct="1"/>
              <a:r>
                <a:rPr lang="en-US" b="1"/>
                <a:t>Criticism of Business</a:t>
              </a:r>
            </a:p>
          </p:txBody>
        </p:sp>
        <p:sp>
          <p:nvSpPr>
            <p:cNvPr id="53256" name="Rectangle 8"/>
            <p:cNvSpPr>
              <a:spLocks noChangeArrowheads="1"/>
            </p:cNvSpPr>
            <p:nvPr/>
          </p:nvSpPr>
          <p:spPr bwMode="auto">
            <a:xfrm>
              <a:off x="336" y="1884"/>
              <a:ext cx="1872" cy="432"/>
            </a:xfrm>
            <a:prstGeom prst="rect">
              <a:avLst/>
            </a:prstGeom>
            <a:solidFill>
              <a:srgbClr val="E6DCC4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hangingPunct="1"/>
              <a:r>
                <a:rPr lang="en-US" b="1"/>
                <a:t>Increased Concern</a:t>
              </a:r>
              <a:br>
                <a:rPr lang="en-US" b="1"/>
              </a:br>
              <a:r>
                <a:rPr lang="en-US" b="1"/>
                <a:t>for the Social Environment</a:t>
              </a:r>
            </a:p>
          </p:txBody>
        </p:sp>
        <p:sp>
          <p:nvSpPr>
            <p:cNvPr id="53257" name="Rectangle 9"/>
            <p:cNvSpPr>
              <a:spLocks noChangeArrowheads="1"/>
            </p:cNvSpPr>
            <p:nvPr/>
          </p:nvSpPr>
          <p:spPr bwMode="auto">
            <a:xfrm>
              <a:off x="3648" y="1884"/>
              <a:ext cx="1872" cy="432"/>
            </a:xfrm>
            <a:prstGeom prst="rect">
              <a:avLst/>
            </a:prstGeom>
            <a:solidFill>
              <a:srgbClr val="E6DCC4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hangingPunct="1"/>
              <a:r>
                <a:rPr lang="en-US" b="1"/>
                <a:t>A Changed </a:t>
              </a:r>
              <a:br>
                <a:rPr lang="en-US" b="1"/>
              </a:br>
              <a:r>
                <a:rPr lang="en-US" b="1"/>
                <a:t>Social Contract</a:t>
              </a:r>
            </a:p>
          </p:txBody>
        </p:sp>
        <p:sp>
          <p:nvSpPr>
            <p:cNvPr id="53258" name="Rectangle 10"/>
            <p:cNvSpPr>
              <a:spLocks noChangeArrowheads="1"/>
            </p:cNvSpPr>
            <p:nvPr/>
          </p:nvSpPr>
          <p:spPr bwMode="auto">
            <a:xfrm>
              <a:off x="1632" y="2412"/>
              <a:ext cx="2592" cy="336"/>
            </a:xfrm>
            <a:prstGeom prst="rect">
              <a:avLst/>
            </a:prstGeom>
            <a:solidFill>
              <a:srgbClr val="E6DCC4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hangingPunct="1"/>
              <a:r>
                <a:rPr lang="en-US" sz="1600" b="1"/>
                <a:t>Business Assumption of</a:t>
              </a:r>
              <a:br>
                <a:rPr lang="en-US" sz="1600" b="1"/>
              </a:br>
              <a:r>
                <a:rPr lang="en-US" sz="1600" b="1"/>
                <a:t>Corporate Social Responsibility</a:t>
              </a:r>
            </a:p>
          </p:txBody>
        </p:sp>
        <p:sp>
          <p:nvSpPr>
            <p:cNvPr id="53259" name="Rectangle 11"/>
            <p:cNvSpPr>
              <a:spLocks noChangeArrowheads="1"/>
            </p:cNvSpPr>
            <p:nvPr/>
          </p:nvSpPr>
          <p:spPr bwMode="auto">
            <a:xfrm>
              <a:off x="1632" y="2844"/>
              <a:ext cx="2592" cy="336"/>
            </a:xfrm>
            <a:prstGeom prst="rect">
              <a:avLst/>
            </a:prstGeom>
            <a:solidFill>
              <a:srgbClr val="E6DCC4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hangingPunct="1"/>
              <a:r>
                <a:rPr lang="en-US" sz="1600" b="1"/>
                <a:t>Social Responsiveness, Social </a:t>
              </a:r>
              <a:br>
                <a:rPr lang="en-US" sz="1600" b="1"/>
              </a:br>
              <a:r>
                <a:rPr lang="en-US" sz="1600" b="1"/>
                <a:t>Performance, and Corporate Citizenship</a:t>
              </a:r>
            </a:p>
          </p:txBody>
        </p:sp>
        <p:sp>
          <p:nvSpPr>
            <p:cNvPr id="53260" name="Rectangle 12"/>
            <p:cNvSpPr>
              <a:spLocks noChangeArrowheads="1"/>
            </p:cNvSpPr>
            <p:nvPr/>
          </p:nvSpPr>
          <p:spPr bwMode="auto">
            <a:xfrm>
              <a:off x="1632" y="3276"/>
              <a:ext cx="2592" cy="336"/>
            </a:xfrm>
            <a:prstGeom prst="rect">
              <a:avLst/>
            </a:prstGeom>
            <a:solidFill>
              <a:srgbClr val="E6DCC4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hangingPunct="1"/>
              <a:r>
                <a:rPr lang="en-US" sz="1600" b="1"/>
                <a:t>A More Satisfied Society</a:t>
              </a:r>
            </a:p>
          </p:txBody>
        </p:sp>
        <p:sp>
          <p:nvSpPr>
            <p:cNvPr id="53261" name="Rectangle 13"/>
            <p:cNvSpPr>
              <a:spLocks noChangeArrowheads="1"/>
            </p:cNvSpPr>
            <p:nvPr/>
          </p:nvSpPr>
          <p:spPr bwMode="auto">
            <a:xfrm>
              <a:off x="336" y="3804"/>
              <a:ext cx="1872" cy="432"/>
            </a:xfrm>
            <a:prstGeom prst="rect">
              <a:avLst/>
            </a:prstGeom>
            <a:solidFill>
              <a:srgbClr val="FCB432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hangingPunct="1"/>
              <a:r>
                <a:rPr lang="en-US" b="1"/>
                <a:t>Fewer Factors Leading to</a:t>
              </a:r>
              <a:br>
                <a:rPr lang="en-US" b="1"/>
              </a:br>
              <a:r>
                <a:rPr lang="en-US" b="1"/>
                <a:t>Business Criticism</a:t>
              </a:r>
            </a:p>
          </p:txBody>
        </p:sp>
        <p:sp>
          <p:nvSpPr>
            <p:cNvPr id="53262" name="Rectangle 14"/>
            <p:cNvSpPr>
              <a:spLocks noChangeArrowheads="1"/>
            </p:cNvSpPr>
            <p:nvPr/>
          </p:nvSpPr>
          <p:spPr bwMode="auto">
            <a:xfrm>
              <a:off x="3648" y="3804"/>
              <a:ext cx="1872" cy="432"/>
            </a:xfrm>
            <a:prstGeom prst="rect">
              <a:avLst/>
            </a:prstGeom>
            <a:solidFill>
              <a:srgbClr val="FCB432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hangingPunct="1"/>
              <a:r>
                <a:rPr lang="en-US" b="1"/>
                <a:t>Increased Expectations</a:t>
              </a:r>
              <a:br>
                <a:rPr lang="en-US" b="1"/>
              </a:br>
              <a:r>
                <a:rPr lang="en-US" b="1"/>
                <a:t>Leading to More Criticism</a:t>
              </a:r>
            </a:p>
          </p:txBody>
        </p:sp>
        <p:cxnSp>
          <p:nvCxnSpPr>
            <p:cNvPr id="53263" name="AutoShape 15"/>
            <p:cNvCxnSpPr>
              <a:cxnSpLocks noChangeShapeType="1"/>
              <a:stCxn id="53254" idx="2"/>
              <a:endCxn id="53255" idx="0"/>
            </p:cNvCxnSpPr>
            <p:nvPr/>
          </p:nvCxnSpPr>
          <p:spPr bwMode="auto">
            <a:xfrm>
              <a:off x="2928" y="1152"/>
              <a:ext cx="0" cy="2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3264" name="AutoShape 16"/>
            <p:cNvCxnSpPr>
              <a:cxnSpLocks noChangeShapeType="1"/>
              <a:stCxn id="53255" idx="2"/>
              <a:endCxn id="53257" idx="0"/>
            </p:cNvCxnSpPr>
            <p:nvPr/>
          </p:nvCxnSpPr>
          <p:spPr bwMode="auto">
            <a:xfrm rot="16200000" flipH="1">
              <a:off x="3684" y="984"/>
              <a:ext cx="144" cy="165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3265" name="AutoShape 17"/>
            <p:cNvCxnSpPr>
              <a:cxnSpLocks noChangeShapeType="1"/>
              <a:stCxn id="53255" idx="2"/>
              <a:endCxn id="53256" idx="0"/>
            </p:cNvCxnSpPr>
            <p:nvPr/>
          </p:nvCxnSpPr>
          <p:spPr bwMode="auto">
            <a:xfrm rot="5400000">
              <a:off x="2028" y="984"/>
              <a:ext cx="144" cy="165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3266" name="AutoShape 18"/>
            <p:cNvCxnSpPr>
              <a:cxnSpLocks noChangeShapeType="1"/>
              <a:stCxn id="53256" idx="2"/>
              <a:endCxn id="53258" idx="1"/>
            </p:cNvCxnSpPr>
            <p:nvPr/>
          </p:nvCxnSpPr>
          <p:spPr bwMode="auto">
            <a:xfrm rot="16200000" flipH="1">
              <a:off x="1320" y="2268"/>
              <a:ext cx="264" cy="36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3267" name="AutoShape 19"/>
            <p:cNvCxnSpPr>
              <a:cxnSpLocks noChangeShapeType="1"/>
              <a:stCxn id="53257" idx="2"/>
              <a:endCxn id="53258" idx="3"/>
            </p:cNvCxnSpPr>
            <p:nvPr/>
          </p:nvCxnSpPr>
          <p:spPr bwMode="auto">
            <a:xfrm rot="5400000">
              <a:off x="4272" y="2268"/>
              <a:ext cx="264" cy="36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3268" name="AutoShape 20"/>
            <p:cNvCxnSpPr>
              <a:cxnSpLocks noChangeShapeType="1"/>
              <a:stCxn id="53259" idx="0"/>
              <a:endCxn id="53259" idx="0"/>
            </p:cNvCxnSpPr>
            <p:nvPr/>
          </p:nvCxnSpPr>
          <p:spPr bwMode="auto">
            <a:xfrm>
              <a:off x="2928" y="2844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3269" name="AutoShape 21"/>
            <p:cNvCxnSpPr>
              <a:cxnSpLocks noChangeShapeType="1"/>
              <a:stCxn id="53259" idx="0"/>
              <a:endCxn id="53259" idx="0"/>
            </p:cNvCxnSpPr>
            <p:nvPr/>
          </p:nvCxnSpPr>
          <p:spPr bwMode="auto">
            <a:xfrm>
              <a:off x="2928" y="2844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3270" name="AutoShape 22"/>
            <p:cNvCxnSpPr>
              <a:cxnSpLocks noChangeShapeType="1"/>
              <a:stCxn id="53258" idx="2"/>
              <a:endCxn id="53259" idx="0"/>
            </p:cNvCxnSpPr>
            <p:nvPr/>
          </p:nvCxnSpPr>
          <p:spPr bwMode="auto">
            <a:xfrm>
              <a:off x="2928" y="2748"/>
              <a:ext cx="0" cy="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3271" name="AutoShape 23"/>
            <p:cNvCxnSpPr>
              <a:cxnSpLocks noChangeShapeType="1"/>
              <a:stCxn id="53259" idx="2"/>
              <a:endCxn id="53260" idx="0"/>
            </p:cNvCxnSpPr>
            <p:nvPr/>
          </p:nvCxnSpPr>
          <p:spPr bwMode="auto">
            <a:xfrm>
              <a:off x="2928" y="3180"/>
              <a:ext cx="0" cy="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3272" name="AutoShape 24"/>
            <p:cNvCxnSpPr>
              <a:cxnSpLocks noChangeShapeType="1"/>
              <a:stCxn id="53260" idx="2"/>
              <a:endCxn id="53261" idx="0"/>
            </p:cNvCxnSpPr>
            <p:nvPr/>
          </p:nvCxnSpPr>
          <p:spPr bwMode="auto">
            <a:xfrm rot="5400000">
              <a:off x="2004" y="2880"/>
              <a:ext cx="192" cy="165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3273" name="AutoShape 25"/>
            <p:cNvCxnSpPr>
              <a:cxnSpLocks noChangeShapeType="1"/>
              <a:stCxn id="53260" idx="2"/>
              <a:endCxn id="53262" idx="0"/>
            </p:cNvCxnSpPr>
            <p:nvPr/>
          </p:nvCxnSpPr>
          <p:spPr bwMode="auto">
            <a:xfrm rot="16200000" flipH="1">
              <a:off x="3660" y="2880"/>
              <a:ext cx="192" cy="165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3274" name="AutoShape 26"/>
            <p:cNvCxnSpPr>
              <a:cxnSpLocks noChangeShapeType="1"/>
              <a:stCxn id="53256" idx="3"/>
              <a:endCxn id="53257" idx="1"/>
            </p:cNvCxnSpPr>
            <p:nvPr/>
          </p:nvCxnSpPr>
          <p:spPr bwMode="auto">
            <a:xfrm>
              <a:off x="2208" y="2100"/>
              <a:ext cx="144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53275" name="AutoShape 27"/>
            <p:cNvCxnSpPr>
              <a:cxnSpLocks noChangeShapeType="1"/>
              <a:stCxn id="53261" idx="1"/>
              <a:endCxn id="53254" idx="1"/>
            </p:cNvCxnSpPr>
            <p:nvPr/>
          </p:nvCxnSpPr>
          <p:spPr bwMode="auto">
            <a:xfrm rot="10800000" flipH="1">
              <a:off x="336" y="984"/>
              <a:ext cx="1272" cy="3036"/>
            </a:xfrm>
            <a:prstGeom prst="bentConnector3">
              <a:avLst>
                <a:gd name="adj1" fmla="val -11319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3276" name="AutoShape 28"/>
            <p:cNvCxnSpPr>
              <a:cxnSpLocks noChangeShapeType="1"/>
              <a:stCxn id="53262" idx="3"/>
              <a:endCxn id="53255" idx="3"/>
            </p:cNvCxnSpPr>
            <p:nvPr/>
          </p:nvCxnSpPr>
          <p:spPr bwMode="auto">
            <a:xfrm flipH="1" flipV="1">
              <a:off x="3864" y="1572"/>
              <a:ext cx="1656" cy="2448"/>
            </a:xfrm>
            <a:prstGeom prst="bentConnector3">
              <a:avLst>
                <a:gd name="adj1" fmla="val -8694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 type="triangle" w="med" len="med"/>
            </a:ln>
            <a:effectLst/>
          </p:spPr>
        </p:cxnSp>
      </p:grpSp>
      <p:sp>
        <p:nvSpPr>
          <p:cNvPr id="53277" name="Text Box 29"/>
          <p:cNvSpPr txBox="1">
            <a:spLocks noChangeArrowheads="1"/>
          </p:cNvSpPr>
          <p:nvPr/>
        </p:nvSpPr>
        <p:spPr bwMode="auto">
          <a:xfrm>
            <a:off x="4724400" y="1890713"/>
            <a:ext cx="1314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(have led to)</a:t>
            </a:r>
          </a:p>
        </p:txBody>
      </p: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3575050" y="2895600"/>
            <a:ext cx="2216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(which has resulted in)</a:t>
            </a:r>
          </a:p>
        </p:txBody>
      </p:sp>
      <p:sp>
        <p:nvSpPr>
          <p:cNvPr id="53280" name="Text Box 32"/>
          <p:cNvSpPr txBox="1">
            <a:spLocks noChangeArrowheads="1"/>
          </p:cNvSpPr>
          <p:nvPr/>
        </p:nvSpPr>
        <p:spPr bwMode="auto">
          <a:xfrm>
            <a:off x="4191000" y="6477000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400" dirty="0"/>
          </a:p>
        </p:txBody>
      </p:sp>
      <p:sp>
        <p:nvSpPr>
          <p:cNvPr id="53281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</a:rPr>
              <a:t>0</a:t>
            </a:r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82DB-C3FB-451C-85F4-C169C00225E2}" type="slidenum">
              <a:rPr lang="en-US"/>
              <a:pPr/>
              <a:t>9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Historical Perspective on CSR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43000" y="1905000"/>
            <a:ext cx="6858000" cy="4114800"/>
            <a:chOff x="1920" y="1200"/>
            <a:chExt cx="2027" cy="2016"/>
          </a:xfrm>
        </p:grpSpPr>
        <p:sp>
          <p:nvSpPr>
            <p:cNvPr id="54276" name="Rectangle 4"/>
            <p:cNvSpPr>
              <a:spLocks noChangeArrowheads="1"/>
            </p:cNvSpPr>
            <p:nvPr/>
          </p:nvSpPr>
          <p:spPr bwMode="auto">
            <a:xfrm>
              <a:off x="1920" y="1200"/>
              <a:ext cx="2027" cy="506"/>
            </a:xfrm>
            <a:prstGeom prst="rect">
              <a:avLst/>
            </a:prstGeom>
            <a:solidFill>
              <a:srgbClr val="E6DCC4"/>
            </a:solidFill>
            <a:ln w="9525">
              <a:noFill/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hangingPunct="1"/>
              <a:r>
                <a:rPr lang="en-US" sz="2400" b="1"/>
                <a:t>Economic Model </a:t>
              </a:r>
            </a:p>
          </p:txBody>
        </p:sp>
        <p:sp>
          <p:nvSpPr>
            <p:cNvPr id="54277" name="Rectangle 5"/>
            <p:cNvSpPr>
              <a:spLocks noChangeArrowheads="1"/>
            </p:cNvSpPr>
            <p:nvPr/>
          </p:nvSpPr>
          <p:spPr bwMode="auto">
            <a:xfrm>
              <a:off x="1920" y="1955"/>
              <a:ext cx="2027" cy="506"/>
            </a:xfrm>
            <a:prstGeom prst="rect">
              <a:avLst/>
            </a:prstGeom>
            <a:solidFill>
              <a:srgbClr val="CDBA89"/>
            </a:solidFill>
            <a:ln w="9525">
              <a:noFill/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hangingPunct="1"/>
              <a:r>
                <a:rPr lang="en-US" sz="2400" b="1"/>
                <a:t>Legal Model </a:t>
              </a:r>
            </a:p>
          </p:txBody>
        </p:sp>
        <p:sp>
          <p:nvSpPr>
            <p:cNvPr id="54278" name="Rectangle 6"/>
            <p:cNvSpPr>
              <a:spLocks noChangeArrowheads="1"/>
            </p:cNvSpPr>
            <p:nvPr/>
          </p:nvSpPr>
          <p:spPr bwMode="auto">
            <a:xfrm>
              <a:off x="1920" y="2710"/>
              <a:ext cx="2027" cy="506"/>
            </a:xfrm>
            <a:prstGeom prst="rect">
              <a:avLst/>
            </a:prstGeom>
            <a:solidFill>
              <a:srgbClr val="C5AE75"/>
            </a:solidFill>
            <a:ln w="9525">
              <a:noFill/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1" hangingPunct="1"/>
              <a:r>
                <a:rPr lang="en-US" sz="2400" b="1"/>
                <a:t>Social Model </a:t>
              </a:r>
            </a:p>
          </p:txBody>
        </p:sp>
        <p:cxnSp>
          <p:nvCxnSpPr>
            <p:cNvPr id="54279" name="AutoShape 7"/>
            <p:cNvCxnSpPr>
              <a:cxnSpLocks noChangeShapeType="1"/>
              <a:stCxn id="54276" idx="2"/>
              <a:endCxn id="54277" idx="0"/>
            </p:cNvCxnSpPr>
            <p:nvPr/>
          </p:nvCxnSpPr>
          <p:spPr bwMode="auto">
            <a:xfrm>
              <a:off x="2934" y="1706"/>
              <a:ext cx="0" cy="249"/>
            </a:xfrm>
            <a:prstGeom prst="straightConnector1">
              <a:avLst/>
            </a:prstGeom>
            <a:noFill/>
            <a:ln w="57150">
              <a:solidFill>
                <a:srgbClr val="3B4C6D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4280" name="AutoShape 8"/>
            <p:cNvCxnSpPr>
              <a:cxnSpLocks noChangeShapeType="1"/>
              <a:stCxn id="54277" idx="2"/>
              <a:endCxn id="54278" idx="0"/>
            </p:cNvCxnSpPr>
            <p:nvPr/>
          </p:nvCxnSpPr>
          <p:spPr bwMode="auto">
            <a:xfrm>
              <a:off x="2934" y="2461"/>
              <a:ext cx="0" cy="249"/>
            </a:xfrm>
            <a:prstGeom prst="straightConnector1">
              <a:avLst/>
            </a:prstGeom>
            <a:noFill/>
            <a:ln w="57150">
              <a:solidFill>
                <a:srgbClr val="3B4C6D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54281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</a:rPr>
              <a:t>0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Commerce, AU                                 23-04-2020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</TotalTime>
  <Words>536</Words>
  <Application>Microsoft Office PowerPoint</Application>
  <PresentationFormat>On-screen Show (4:3)</PresentationFormat>
  <Paragraphs>187</Paragraphs>
  <Slides>18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ANNAMALAI UNIVERSITY DEPT OF COMMERCE</vt:lpstr>
      <vt:lpstr>A PRESENTATION BY  DR. D. ILANGOVAN, PROF &amp; HEAD,  DEPT OF COMMERCE ANNAMALAI UNIVERSITY</vt:lpstr>
      <vt:lpstr>CSR – Corporate Social Responsibility</vt:lpstr>
      <vt:lpstr>Slide 4</vt:lpstr>
      <vt:lpstr>Selected Key Terms</vt:lpstr>
      <vt:lpstr>Corporate Citizenship Concepts</vt:lpstr>
      <vt:lpstr>Slide 7</vt:lpstr>
      <vt:lpstr>Business Criticism/ Social Responsibility Cycle</vt:lpstr>
      <vt:lpstr>Historical Perspective on CSR</vt:lpstr>
      <vt:lpstr>The CSR Equation</vt:lpstr>
      <vt:lpstr>Modification of the Economic Model</vt:lpstr>
      <vt:lpstr>Legal Responsibilities</vt:lpstr>
      <vt:lpstr>The Pyramid of CSR</vt:lpstr>
      <vt:lpstr>Development Challenges of  Corporate Social Responsibility</vt:lpstr>
      <vt:lpstr>Social and Financial  Performance Relationship</vt:lpstr>
      <vt:lpstr>Slide 16</vt:lpstr>
      <vt:lpstr> “Multiple Bottom Line” Perspective</vt:lpstr>
      <vt:lpstr>THANK YOU ALL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ALAGAPPA UNIVERSITY DEPT OF CORPORATE SECRETARYSHIP</dc:title>
  <dc:creator>Ilangovan</dc:creator>
  <cp:lastModifiedBy>Ilangovan</cp:lastModifiedBy>
  <cp:revision>19</cp:revision>
  <dcterms:created xsi:type="dcterms:W3CDTF">2006-08-16T00:00:00Z</dcterms:created>
  <dcterms:modified xsi:type="dcterms:W3CDTF">2020-04-22T23:04:10Z</dcterms:modified>
</cp:coreProperties>
</file>